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65" r:id="rId2"/>
    <p:sldId id="283" r:id="rId3"/>
    <p:sldId id="284" r:id="rId4"/>
    <p:sldId id="270" r:id="rId5"/>
    <p:sldId id="272" r:id="rId6"/>
    <p:sldId id="271" r:id="rId7"/>
    <p:sldId id="266" r:id="rId8"/>
    <p:sldId id="267" r:id="rId9"/>
    <p:sldId id="268" r:id="rId10"/>
    <p:sldId id="274" r:id="rId11"/>
    <p:sldId id="279" r:id="rId12"/>
    <p:sldId id="281" r:id="rId13"/>
    <p:sldId id="282" r:id="rId14"/>
    <p:sldId id="275" r:id="rId15"/>
    <p:sldId id="276" r:id="rId16"/>
    <p:sldId id="277" r:id="rId17"/>
    <p:sldId id="278" r:id="rId18"/>
    <p:sldId id="280" r:id="rId19"/>
    <p:sldId id="273" r:id="rId20"/>
    <p:sldId id="289" r:id="rId21"/>
    <p:sldId id="290" r:id="rId22"/>
    <p:sldId id="287" r:id="rId23"/>
    <p:sldId id="288" r:id="rId24"/>
    <p:sldId id="291" r:id="rId25"/>
    <p:sldId id="292" r:id="rId26"/>
    <p:sldId id="285" r:id="rId2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FFFF99"/>
    <a:srgbClr val="800000"/>
    <a:srgbClr val="660033"/>
    <a:srgbClr val="008000"/>
    <a:srgbClr val="CC99FF"/>
    <a:srgbClr val="FF99CC"/>
    <a:srgbClr val="FF9933"/>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895" autoAdjust="0"/>
  </p:normalViewPr>
  <p:slideViewPr>
    <p:cSldViewPr>
      <p:cViewPr varScale="1">
        <p:scale>
          <a:sx n="68" d="100"/>
          <a:sy n="68" d="100"/>
        </p:scale>
        <p:origin x="-1446"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109644-ED75-4649-BABE-8DCBAFA49F96}" type="datetimeFigureOut">
              <a:rPr lang="ru-RU" smtClean="0"/>
              <a:t>25.10.2018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FB7DB9-9558-4BFF-83EB-41BE3E87422A}" type="slidenum">
              <a:rPr lang="ru-RU" smtClean="0"/>
              <a:t>‹#›</a:t>
            </a:fld>
            <a:endParaRPr lang="ru-RU"/>
          </a:p>
        </p:txBody>
      </p:sp>
    </p:spTree>
    <p:extLst>
      <p:ext uri="{BB962C8B-B14F-4D97-AF65-F5344CB8AC3E}">
        <p14:creationId xmlns:p14="http://schemas.microsoft.com/office/powerpoint/2010/main" val="4057775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5FB7DB9-9558-4BFF-83EB-41BE3E87422A}" type="slidenum">
              <a:rPr lang="ru-RU" smtClean="0"/>
              <a:t>4</a:t>
            </a:fld>
            <a:endParaRPr lang="ru-RU"/>
          </a:p>
        </p:txBody>
      </p:sp>
    </p:spTree>
    <p:extLst>
      <p:ext uri="{BB962C8B-B14F-4D97-AF65-F5344CB8AC3E}">
        <p14:creationId xmlns:p14="http://schemas.microsoft.com/office/powerpoint/2010/main" val="1542638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5FB7DB9-9558-4BFF-83EB-41BE3E87422A}" type="slidenum">
              <a:rPr lang="ru-RU" smtClean="0"/>
              <a:t>5</a:t>
            </a:fld>
            <a:endParaRPr lang="ru-RU"/>
          </a:p>
        </p:txBody>
      </p:sp>
    </p:spTree>
    <p:extLst>
      <p:ext uri="{BB962C8B-B14F-4D97-AF65-F5344CB8AC3E}">
        <p14:creationId xmlns:p14="http://schemas.microsoft.com/office/powerpoint/2010/main" val="1542638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5FB7DB9-9558-4BFF-83EB-41BE3E87422A}" type="slidenum">
              <a:rPr lang="ru-RU" smtClean="0"/>
              <a:t>8</a:t>
            </a:fld>
            <a:endParaRPr lang="ru-RU"/>
          </a:p>
        </p:txBody>
      </p:sp>
    </p:spTree>
    <p:extLst>
      <p:ext uri="{BB962C8B-B14F-4D97-AF65-F5344CB8AC3E}">
        <p14:creationId xmlns:p14="http://schemas.microsoft.com/office/powerpoint/2010/main" val="2241687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5FB7DB9-9558-4BFF-83EB-41BE3E87422A}" type="slidenum">
              <a:rPr lang="ru-RU" smtClean="0"/>
              <a:t>11</a:t>
            </a:fld>
            <a:endParaRPr lang="ru-RU"/>
          </a:p>
        </p:txBody>
      </p:sp>
    </p:spTree>
    <p:extLst>
      <p:ext uri="{BB962C8B-B14F-4D97-AF65-F5344CB8AC3E}">
        <p14:creationId xmlns:p14="http://schemas.microsoft.com/office/powerpoint/2010/main" val="3026033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5FB7DB9-9558-4BFF-83EB-41BE3E87422A}" type="slidenum">
              <a:rPr lang="ru-RU" smtClean="0"/>
              <a:t>12</a:t>
            </a:fld>
            <a:endParaRPr lang="ru-RU"/>
          </a:p>
        </p:txBody>
      </p:sp>
    </p:spTree>
    <p:extLst>
      <p:ext uri="{BB962C8B-B14F-4D97-AF65-F5344CB8AC3E}">
        <p14:creationId xmlns:p14="http://schemas.microsoft.com/office/powerpoint/2010/main" val="3026033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5FB7DB9-9558-4BFF-83EB-41BE3E87422A}" type="slidenum">
              <a:rPr lang="ru-RU" smtClean="0"/>
              <a:t>13</a:t>
            </a:fld>
            <a:endParaRPr lang="ru-RU"/>
          </a:p>
        </p:txBody>
      </p:sp>
    </p:spTree>
    <p:extLst>
      <p:ext uri="{BB962C8B-B14F-4D97-AF65-F5344CB8AC3E}">
        <p14:creationId xmlns:p14="http://schemas.microsoft.com/office/powerpoint/2010/main" val="3026033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5FB7DB9-9558-4BFF-83EB-41BE3E87422A}" type="slidenum">
              <a:rPr lang="ru-RU" smtClean="0"/>
              <a:t>17</a:t>
            </a:fld>
            <a:endParaRPr lang="ru-RU"/>
          </a:p>
        </p:txBody>
      </p:sp>
    </p:spTree>
    <p:extLst>
      <p:ext uri="{BB962C8B-B14F-4D97-AF65-F5344CB8AC3E}">
        <p14:creationId xmlns:p14="http://schemas.microsoft.com/office/powerpoint/2010/main" val="3026033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5FB7DB9-9558-4BFF-83EB-41BE3E87422A}" type="slidenum">
              <a:rPr lang="ru-RU" smtClean="0"/>
              <a:t>18</a:t>
            </a:fld>
            <a:endParaRPr lang="ru-RU"/>
          </a:p>
        </p:txBody>
      </p:sp>
    </p:spTree>
    <p:extLst>
      <p:ext uri="{BB962C8B-B14F-4D97-AF65-F5344CB8AC3E}">
        <p14:creationId xmlns:p14="http://schemas.microsoft.com/office/powerpoint/2010/main" val="3026033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6F95B21-136C-4818-BF10-79CC6DC3D456}" type="datetimeFigureOut">
              <a:rPr lang="ru-RU" smtClean="0"/>
              <a:t>25.10.2018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862A68-7348-4F8A-8580-319BBCB9F117}" type="slidenum">
              <a:rPr lang="ru-RU" smtClean="0"/>
              <a:t>‹#›</a:t>
            </a:fld>
            <a:endParaRPr lang="ru-RU"/>
          </a:p>
        </p:txBody>
      </p:sp>
    </p:spTree>
    <p:extLst>
      <p:ext uri="{BB962C8B-B14F-4D97-AF65-F5344CB8AC3E}">
        <p14:creationId xmlns:p14="http://schemas.microsoft.com/office/powerpoint/2010/main" val="357520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6F95B21-136C-4818-BF10-79CC6DC3D456}" type="datetimeFigureOut">
              <a:rPr lang="ru-RU" smtClean="0"/>
              <a:t>25.10.2018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862A68-7348-4F8A-8580-319BBCB9F117}" type="slidenum">
              <a:rPr lang="ru-RU" smtClean="0"/>
              <a:t>‹#›</a:t>
            </a:fld>
            <a:endParaRPr lang="ru-RU"/>
          </a:p>
        </p:txBody>
      </p:sp>
    </p:spTree>
    <p:extLst>
      <p:ext uri="{BB962C8B-B14F-4D97-AF65-F5344CB8AC3E}">
        <p14:creationId xmlns:p14="http://schemas.microsoft.com/office/powerpoint/2010/main" val="3597102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6F95B21-136C-4818-BF10-79CC6DC3D456}" type="datetimeFigureOut">
              <a:rPr lang="ru-RU" smtClean="0"/>
              <a:t>25.10.2018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862A68-7348-4F8A-8580-319BBCB9F117}" type="slidenum">
              <a:rPr lang="ru-RU" smtClean="0"/>
              <a:t>‹#›</a:t>
            </a:fld>
            <a:endParaRPr lang="ru-RU"/>
          </a:p>
        </p:txBody>
      </p:sp>
    </p:spTree>
    <p:extLst>
      <p:ext uri="{BB962C8B-B14F-4D97-AF65-F5344CB8AC3E}">
        <p14:creationId xmlns:p14="http://schemas.microsoft.com/office/powerpoint/2010/main" val="1509999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6F95B21-136C-4818-BF10-79CC6DC3D456}" type="datetimeFigureOut">
              <a:rPr lang="ru-RU" smtClean="0"/>
              <a:t>25.10.2018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862A68-7348-4F8A-8580-319BBCB9F117}" type="slidenum">
              <a:rPr lang="ru-RU" smtClean="0"/>
              <a:t>‹#›</a:t>
            </a:fld>
            <a:endParaRPr lang="ru-RU"/>
          </a:p>
        </p:txBody>
      </p:sp>
    </p:spTree>
    <p:extLst>
      <p:ext uri="{BB962C8B-B14F-4D97-AF65-F5344CB8AC3E}">
        <p14:creationId xmlns:p14="http://schemas.microsoft.com/office/powerpoint/2010/main" val="3428266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6F95B21-136C-4818-BF10-79CC6DC3D456}" type="datetimeFigureOut">
              <a:rPr lang="ru-RU" smtClean="0"/>
              <a:t>25.10.2018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862A68-7348-4F8A-8580-319BBCB9F117}" type="slidenum">
              <a:rPr lang="ru-RU" smtClean="0"/>
              <a:t>‹#›</a:t>
            </a:fld>
            <a:endParaRPr lang="ru-RU"/>
          </a:p>
        </p:txBody>
      </p:sp>
    </p:spTree>
    <p:extLst>
      <p:ext uri="{BB962C8B-B14F-4D97-AF65-F5344CB8AC3E}">
        <p14:creationId xmlns:p14="http://schemas.microsoft.com/office/powerpoint/2010/main" val="619665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6F95B21-136C-4818-BF10-79CC6DC3D456}" type="datetimeFigureOut">
              <a:rPr lang="ru-RU" smtClean="0"/>
              <a:t>25.10.2018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862A68-7348-4F8A-8580-319BBCB9F117}" type="slidenum">
              <a:rPr lang="ru-RU" smtClean="0"/>
              <a:t>‹#›</a:t>
            </a:fld>
            <a:endParaRPr lang="ru-RU"/>
          </a:p>
        </p:txBody>
      </p:sp>
    </p:spTree>
    <p:extLst>
      <p:ext uri="{BB962C8B-B14F-4D97-AF65-F5344CB8AC3E}">
        <p14:creationId xmlns:p14="http://schemas.microsoft.com/office/powerpoint/2010/main" val="3197241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6F95B21-136C-4818-BF10-79CC6DC3D456}" type="datetimeFigureOut">
              <a:rPr lang="ru-RU" smtClean="0"/>
              <a:t>25.10.2018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E862A68-7348-4F8A-8580-319BBCB9F117}" type="slidenum">
              <a:rPr lang="ru-RU" smtClean="0"/>
              <a:t>‹#›</a:t>
            </a:fld>
            <a:endParaRPr lang="ru-RU"/>
          </a:p>
        </p:txBody>
      </p:sp>
    </p:spTree>
    <p:extLst>
      <p:ext uri="{BB962C8B-B14F-4D97-AF65-F5344CB8AC3E}">
        <p14:creationId xmlns:p14="http://schemas.microsoft.com/office/powerpoint/2010/main" val="2231821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6F95B21-136C-4818-BF10-79CC6DC3D456}" type="datetimeFigureOut">
              <a:rPr lang="ru-RU" smtClean="0"/>
              <a:t>25.10.2018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E862A68-7348-4F8A-8580-319BBCB9F117}" type="slidenum">
              <a:rPr lang="ru-RU" smtClean="0"/>
              <a:t>‹#›</a:t>
            </a:fld>
            <a:endParaRPr lang="ru-RU"/>
          </a:p>
        </p:txBody>
      </p:sp>
    </p:spTree>
    <p:extLst>
      <p:ext uri="{BB962C8B-B14F-4D97-AF65-F5344CB8AC3E}">
        <p14:creationId xmlns:p14="http://schemas.microsoft.com/office/powerpoint/2010/main" val="3391909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6F95B21-136C-4818-BF10-79CC6DC3D456}" type="datetimeFigureOut">
              <a:rPr lang="ru-RU" smtClean="0"/>
              <a:t>25.10.2018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E862A68-7348-4F8A-8580-319BBCB9F117}" type="slidenum">
              <a:rPr lang="ru-RU" smtClean="0"/>
              <a:t>‹#›</a:t>
            </a:fld>
            <a:endParaRPr lang="ru-RU"/>
          </a:p>
        </p:txBody>
      </p:sp>
    </p:spTree>
    <p:extLst>
      <p:ext uri="{BB962C8B-B14F-4D97-AF65-F5344CB8AC3E}">
        <p14:creationId xmlns:p14="http://schemas.microsoft.com/office/powerpoint/2010/main" val="1465785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6F95B21-136C-4818-BF10-79CC6DC3D456}" type="datetimeFigureOut">
              <a:rPr lang="ru-RU" smtClean="0"/>
              <a:t>25.10.2018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862A68-7348-4F8A-8580-319BBCB9F117}" type="slidenum">
              <a:rPr lang="ru-RU" smtClean="0"/>
              <a:t>‹#›</a:t>
            </a:fld>
            <a:endParaRPr lang="ru-RU"/>
          </a:p>
        </p:txBody>
      </p:sp>
    </p:spTree>
    <p:extLst>
      <p:ext uri="{BB962C8B-B14F-4D97-AF65-F5344CB8AC3E}">
        <p14:creationId xmlns:p14="http://schemas.microsoft.com/office/powerpoint/2010/main" val="927251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6F95B21-136C-4818-BF10-79CC6DC3D456}" type="datetimeFigureOut">
              <a:rPr lang="ru-RU" smtClean="0"/>
              <a:t>25.10.2018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862A68-7348-4F8A-8580-319BBCB9F117}" type="slidenum">
              <a:rPr lang="ru-RU" smtClean="0"/>
              <a:t>‹#›</a:t>
            </a:fld>
            <a:endParaRPr lang="ru-RU"/>
          </a:p>
        </p:txBody>
      </p:sp>
    </p:spTree>
    <p:extLst>
      <p:ext uri="{BB962C8B-B14F-4D97-AF65-F5344CB8AC3E}">
        <p14:creationId xmlns:p14="http://schemas.microsoft.com/office/powerpoint/2010/main" val="2694715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F95B21-136C-4818-BF10-79CC6DC3D456}" type="datetimeFigureOut">
              <a:rPr lang="ru-RU" smtClean="0"/>
              <a:t>25.10.2018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862A68-7348-4F8A-8580-319BBCB9F117}" type="slidenum">
              <a:rPr lang="ru-RU" smtClean="0"/>
              <a:t>‹#›</a:t>
            </a:fld>
            <a:endParaRPr lang="ru-RU"/>
          </a:p>
        </p:txBody>
      </p:sp>
    </p:spTree>
    <p:extLst>
      <p:ext uri="{BB962C8B-B14F-4D97-AF65-F5344CB8AC3E}">
        <p14:creationId xmlns:p14="http://schemas.microsoft.com/office/powerpoint/2010/main" val="21268059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gif"/></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16000">
              <a:srgbClr val="FF9900">
                <a:tint val="66000"/>
                <a:satMod val="160000"/>
              </a:srgbClr>
            </a:gs>
            <a:gs pos="0">
              <a:srgbClr val="FF9900">
                <a:tint val="44500"/>
                <a:satMod val="160000"/>
              </a:srgbClr>
            </a:gs>
            <a:gs pos="65000">
              <a:srgbClr val="FF9900">
                <a:tint val="23500"/>
                <a:satMod val="160000"/>
              </a:srgbClr>
            </a:gs>
          </a:gsLst>
          <a:path path="circle">
            <a:fillToRect r="100000" b="100000"/>
          </a:path>
        </a:gradFill>
        <a:effectLst/>
      </p:bgPr>
    </p:bg>
    <p:spTree>
      <p:nvGrpSpPr>
        <p:cNvPr id="1" name=""/>
        <p:cNvGrpSpPr/>
        <p:nvPr/>
      </p:nvGrpSpPr>
      <p:grpSpPr>
        <a:xfrm>
          <a:off x="0" y="0"/>
          <a:ext cx="0" cy="0"/>
          <a:chOff x="0" y="0"/>
          <a:chExt cx="0" cy="0"/>
        </a:xfrm>
      </p:grpSpPr>
      <p:pic>
        <p:nvPicPr>
          <p:cNvPr id="6" name="Picture 2" descr="C:\Users\Алексей\Pictures\0001-00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039"/>
          <a:stretch/>
        </p:blipFill>
        <p:spPr bwMode="auto">
          <a:xfrm>
            <a:off x="-108520" y="49707"/>
            <a:ext cx="9361039" cy="64728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Алексей\Pictures\84-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5488">
            <a:off x="1874151" y="3415506"/>
            <a:ext cx="5395698" cy="3035080"/>
          </a:xfrm>
          <a:prstGeom prst="round2DiagRect">
            <a:avLst/>
          </a:prstGeom>
          <a:solidFill>
            <a:srgbClr val="FFFFFF">
              <a:shade val="85000"/>
            </a:srgbClr>
          </a:solidFill>
          <a:ln w="57150" cap="sq">
            <a:solidFill>
              <a:srgbClr val="CC99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9" name="Прямоугольник 8"/>
          <p:cNvSpPr/>
          <p:nvPr/>
        </p:nvSpPr>
        <p:spPr>
          <a:xfrm>
            <a:off x="1115616" y="1628800"/>
            <a:ext cx="7380820" cy="1400383"/>
          </a:xfrm>
          <a:prstGeom prst="rect">
            <a:avLst/>
          </a:prstGeom>
          <a:noFill/>
        </p:spPr>
        <p:txBody>
          <a:bodyPr wrap="square" lIns="91440" tIns="45720" rIns="91440" bIns="45720">
            <a:prstTxWarp prst="textPlain">
              <a:avLst/>
            </a:prstTxWarp>
            <a:spAutoFit/>
          </a:bodyPr>
          <a:lstStyle/>
          <a:p>
            <a:pPr marL="0" indent="0" algn="ctr">
              <a:buNone/>
            </a:pPr>
            <a:endParaRPr lang="ru-RU" sz="800" b="1" i="1" cap="none" spc="0" dirty="0" smtClean="0">
              <a:ln w="10541" cmpd="sng">
                <a:solidFill>
                  <a:srgbClr val="800000"/>
                </a:solidFill>
                <a:prstDash val="solid"/>
              </a:ln>
              <a:solidFill>
                <a:srgbClr val="800000"/>
              </a:solidFill>
              <a:effectLst/>
              <a:latin typeface="Monotype Corsiva" pitchFamily="66" charset="0"/>
            </a:endParaRPr>
          </a:p>
          <a:p>
            <a:pPr marL="0" indent="0" algn="ctr">
              <a:buNone/>
            </a:pPr>
            <a:r>
              <a:rPr lang="ru-RU" sz="3400" b="1" i="1" cap="none" spc="0" dirty="0" smtClean="0">
                <a:ln w="10541" cmpd="sng">
                  <a:solidFill>
                    <a:srgbClr val="800000"/>
                  </a:solidFill>
                  <a:prstDash val="solid"/>
                </a:ln>
                <a:solidFill>
                  <a:srgbClr val="660033"/>
                </a:solidFill>
                <a:effectLst/>
                <a:latin typeface="Monotype Corsiva" pitchFamily="66" charset="0"/>
              </a:rPr>
              <a:t>Театр теней – </a:t>
            </a:r>
          </a:p>
          <a:p>
            <a:pPr marL="0" indent="0" algn="ctr">
              <a:buNone/>
            </a:pPr>
            <a:endParaRPr lang="ru-RU" sz="700" b="1" i="1" cap="none" spc="0" dirty="0" smtClean="0">
              <a:ln w="10541" cmpd="sng">
                <a:solidFill>
                  <a:srgbClr val="800000"/>
                </a:solidFill>
                <a:prstDash val="solid"/>
              </a:ln>
              <a:solidFill>
                <a:srgbClr val="660033"/>
              </a:solidFill>
              <a:effectLst/>
              <a:latin typeface="Monotype Corsiva" pitchFamily="66" charset="0"/>
            </a:endParaRPr>
          </a:p>
          <a:p>
            <a:pPr marL="0" indent="0" algn="ctr">
              <a:buNone/>
            </a:pPr>
            <a:r>
              <a:rPr lang="ru-RU" sz="3400" b="1" i="1" cap="none" spc="0" dirty="0" smtClean="0">
                <a:ln w="10541" cmpd="sng">
                  <a:solidFill>
                    <a:srgbClr val="800000"/>
                  </a:solidFill>
                  <a:prstDash val="solid"/>
                </a:ln>
                <a:solidFill>
                  <a:srgbClr val="660033"/>
                </a:solidFill>
                <a:effectLst/>
                <a:latin typeface="Monotype Corsiva" pitchFamily="66" charset="0"/>
              </a:rPr>
              <a:t>«захватывающий и воспитывающий»</a:t>
            </a:r>
            <a:endParaRPr lang="ru-RU" sz="3400" b="1" cap="none" spc="0" dirty="0">
              <a:ln w="10541" cmpd="sng">
                <a:solidFill>
                  <a:srgbClr val="800000"/>
                </a:solidFill>
                <a:prstDash val="solid"/>
              </a:ln>
              <a:solidFill>
                <a:srgbClr val="660033"/>
              </a:solidFill>
              <a:effectLst/>
              <a:latin typeface="Monotype Corsiva" pitchFamily="66" charset="0"/>
            </a:endParaRPr>
          </a:p>
        </p:txBody>
      </p:sp>
    </p:spTree>
    <p:extLst>
      <p:ext uri="{BB962C8B-B14F-4D97-AF65-F5344CB8AC3E}">
        <p14:creationId xmlns:p14="http://schemas.microsoft.com/office/powerpoint/2010/main" val="10207094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33000">
              <a:srgbClr val="FF9900">
                <a:tint val="66000"/>
                <a:satMod val="160000"/>
              </a:srgbClr>
            </a:gs>
            <a:gs pos="44000">
              <a:srgbClr val="FF9900">
                <a:tint val="44500"/>
                <a:satMod val="160000"/>
              </a:srgbClr>
            </a:gs>
            <a:gs pos="100000">
              <a:srgbClr val="FF9900">
                <a:tint val="23500"/>
                <a:satMod val="160000"/>
              </a:srgbClr>
            </a:gs>
          </a:gsLst>
          <a:path path="circle">
            <a:fillToRect r="100000" b="100000"/>
          </a:path>
        </a:gradFill>
        <a:effectLst/>
      </p:bgPr>
    </p:bg>
    <p:spTree>
      <p:nvGrpSpPr>
        <p:cNvPr id="1" name=""/>
        <p:cNvGrpSpPr/>
        <p:nvPr/>
      </p:nvGrpSpPr>
      <p:grpSpPr>
        <a:xfrm>
          <a:off x="0" y="0"/>
          <a:ext cx="0" cy="0"/>
          <a:chOff x="0" y="0"/>
          <a:chExt cx="0" cy="0"/>
        </a:xfrm>
      </p:grpSpPr>
      <p:pic>
        <p:nvPicPr>
          <p:cNvPr id="6" name="Picture 2" descr="C:\Users\Алексей\Pictures\Theatre-Stage-PPT-Templates-1000x750.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000" l="0" r="100000">
                        <a14:foregroundMark x1="35600" y1="7067" x2="35600" y2="7067"/>
                        <a14:foregroundMark x1="87600" y1="14133" x2="87600" y2="14133"/>
                        <a14:foregroundMark x1="91200" y1="3200" x2="91200" y2="3200"/>
                        <a14:foregroundMark x1="81100" y1="5067" x2="81100" y2="5067"/>
                        <a14:foregroundMark x1="80800" y1="14800" x2="80800" y2="14800"/>
                        <a14:foregroundMark x1="67900" y1="7067" x2="67900" y2="7067"/>
                        <a14:foregroundMark x1="60300" y1="8133" x2="60300" y2="8133"/>
                        <a14:foregroundMark x1="48200" y1="8667" x2="48200" y2="8667"/>
                        <a14:foregroundMark x1="54500" y1="8267" x2="54500" y2="8267"/>
                        <a14:foregroundMark x1="61200" y1="15600" x2="61200" y2="15600"/>
                        <a14:foregroundMark x1="79200" y1="19600" x2="79200" y2="19600"/>
                        <a14:foregroundMark x1="68500" y1="10133" x2="68500" y2="10133"/>
                        <a14:foregroundMark x1="70500" y1="4267" x2="70500" y2="4267"/>
                        <a14:foregroundMark x1="86200" y1="23467" x2="86200" y2="23467"/>
                        <a14:foregroundMark x1="94800" y1="22267" x2="94800" y2="22267"/>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9144000" cy="655623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86632" y="956121"/>
            <a:ext cx="4385368" cy="954107"/>
          </a:xfrm>
          <a:prstGeom prst="rect">
            <a:avLst/>
          </a:prstGeom>
          <a:noFill/>
        </p:spPr>
        <p:txBody>
          <a:bodyPr wrap="none" lIns="91440" tIns="45720" rIns="91440" bIns="45720">
            <a:spAutoFit/>
          </a:bodyPr>
          <a:lstStyle/>
          <a:p>
            <a:pPr algn="ctr"/>
            <a:r>
              <a:rPr lang="ru-RU" sz="2800" b="1" i="1" cap="none" spc="0" dirty="0" smtClean="0">
                <a:ln w="10541" cmpd="sng">
                  <a:solidFill>
                    <a:srgbClr val="660033"/>
                  </a:solidFill>
                  <a:prstDash val="solid"/>
                </a:ln>
                <a:solidFill>
                  <a:srgbClr val="800000"/>
                </a:solidFill>
                <a:effectLst/>
                <a:latin typeface="Times New Roman" pitchFamily="18" charset="0"/>
                <a:cs typeface="Times New Roman" pitchFamily="18" charset="0"/>
              </a:rPr>
              <a:t>Тайны </a:t>
            </a:r>
            <a:r>
              <a:rPr lang="ru-RU" sz="2800" b="1" i="1" cap="none" spc="0" dirty="0" err="1" smtClean="0">
                <a:ln w="10541" cmpd="sng">
                  <a:solidFill>
                    <a:srgbClr val="660033"/>
                  </a:solidFill>
                  <a:prstDash val="solid"/>
                </a:ln>
                <a:solidFill>
                  <a:srgbClr val="800000"/>
                </a:solidFill>
                <a:effectLst/>
                <a:latin typeface="Times New Roman" pitchFamily="18" charset="0"/>
                <a:cs typeface="Times New Roman" pitchFamily="18" charset="0"/>
              </a:rPr>
              <a:t>теневедения</a:t>
            </a:r>
            <a:r>
              <a:rPr lang="ru-RU" sz="2800" b="1" i="1" cap="none" spc="0" dirty="0" smtClean="0">
                <a:ln w="10541" cmpd="sng">
                  <a:solidFill>
                    <a:srgbClr val="660033"/>
                  </a:solidFill>
                  <a:prstDash val="solid"/>
                </a:ln>
                <a:solidFill>
                  <a:srgbClr val="800000"/>
                </a:solidFill>
                <a:effectLst/>
                <a:latin typeface="Times New Roman" pitchFamily="18" charset="0"/>
                <a:cs typeface="Times New Roman" pitchFamily="18" charset="0"/>
              </a:rPr>
              <a:t>,</a:t>
            </a:r>
          </a:p>
          <a:p>
            <a:pPr algn="ctr"/>
            <a:r>
              <a:rPr lang="ru-RU" sz="2800" b="1" i="1" cap="none" spc="0" dirty="0" smtClean="0">
                <a:ln w="10541" cmpd="sng">
                  <a:solidFill>
                    <a:srgbClr val="660033"/>
                  </a:solidFill>
                  <a:prstDash val="solid"/>
                </a:ln>
                <a:solidFill>
                  <a:srgbClr val="800000"/>
                </a:solidFill>
                <a:effectLst/>
                <a:latin typeface="Times New Roman" pitchFamily="18" charset="0"/>
                <a:cs typeface="Times New Roman" pitchFamily="18" charset="0"/>
              </a:rPr>
              <a:t> или как приручить тень?</a:t>
            </a:r>
            <a:endParaRPr lang="ru-RU" sz="2800" b="1" cap="none" spc="0" dirty="0">
              <a:ln w="10541" cmpd="sng">
                <a:solidFill>
                  <a:srgbClr val="660033"/>
                </a:solidFill>
                <a:prstDash val="solid"/>
              </a:ln>
              <a:solidFill>
                <a:srgbClr val="800000"/>
              </a:solidFill>
              <a:effectLst/>
            </a:endParaRPr>
          </a:p>
        </p:txBody>
      </p:sp>
      <p:sp>
        <p:nvSpPr>
          <p:cNvPr id="2" name="Прямоугольник 1"/>
          <p:cNvSpPr/>
          <p:nvPr/>
        </p:nvSpPr>
        <p:spPr>
          <a:xfrm>
            <a:off x="186632" y="2123953"/>
            <a:ext cx="8777856" cy="1631216"/>
          </a:xfrm>
          <a:prstGeom prst="rect">
            <a:avLst/>
          </a:prstGeom>
        </p:spPr>
        <p:txBody>
          <a:bodyPr wrap="square">
            <a:spAutoFit/>
          </a:bodyPr>
          <a:lstStyle/>
          <a:p>
            <a:pPr algn="just"/>
            <a:r>
              <a:rPr lang="ru-RU" sz="2000" dirty="0">
                <a:latin typeface="Times New Roman" pitchFamily="18" charset="0"/>
                <a:cs typeface="Times New Roman" pitchFamily="18" charset="0"/>
              </a:rPr>
              <a:t>Театр ручных теней - один из са­мых простых видов теневого теат­ра. Для его оборудования и про­ведения нужны самые обычные предметы: </a:t>
            </a:r>
            <a:r>
              <a:rPr lang="ru-RU" sz="2000" b="1" dirty="0">
                <a:latin typeface="Times New Roman" pitchFamily="18" charset="0"/>
                <a:cs typeface="Times New Roman" pitchFamily="18" charset="0"/>
              </a:rPr>
              <a:t>настольная лампа и экран</a:t>
            </a:r>
            <a:r>
              <a:rPr lang="ru-RU" sz="2000" dirty="0">
                <a:latin typeface="Times New Roman" pitchFamily="18" charset="0"/>
                <a:cs typeface="Times New Roman" pitchFamily="18" charset="0"/>
              </a:rPr>
              <a:t> большой лист белой бу­маги или ткань (простыня). Если в комнате светлые стены, представ­ление теневого театра можно по­казывать прямо на стене.</a:t>
            </a:r>
          </a:p>
        </p:txBody>
      </p:sp>
      <p:pic>
        <p:nvPicPr>
          <p:cNvPr id="7" name="Рисунок 6" descr="http://www.razumniki.ru/images/articles/kladovaya/teni_teatr1.gif"/>
          <p:cNvPicPr/>
          <p:nvPr/>
        </p:nvPicPr>
        <p:blipFill>
          <a:blip r:embed="rId4" cstate="email"/>
          <a:srcRect/>
          <a:stretch>
            <a:fillRect/>
          </a:stretch>
        </p:blipFill>
        <p:spPr bwMode="auto">
          <a:xfrm>
            <a:off x="435100" y="3900885"/>
            <a:ext cx="3888432" cy="2664296"/>
          </a:xfrm>
          <a:prstGeom prst="rect">
            <a:avLst/>
          </a:prstGeom>
          <a:solidFill>
            <a:srgbClr val="FFFFFF">
              <a:shade val="85000"/>
            </a:srgbClr>
          </a:solidFill>
          <a:ln w="88900" cap="sq">
            <a:solidFill>
              <a:schemeClr val="accent5">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6" name="Picture 2" descr="https://gorod70.ru/upload/files/06/56/f5.jpg"/>
          <p:cNvPicPr>
            <a:picLocks noChangeAspect="1" noChangeArrowheads="1"/>
          </p:cNvPicPr>
          <p:nvPr/>
        </p:nvPicPr>
        <p:blipFill rotWithShape="1">
          <a:blip r:embed="rId5">
            <a:extLst>
              <a:ext uri="{28A0092B-C50C-407E-A947-70E740481C1C}">
                <a14:useLocalDpi xmlns:a14="http://schemas.microsoft.com/office/drawing/2010/main" val="0"/>
              </a:ext>
            </a:extLst>
          </a:blip>
          <a:srcRect b="5126"/>
          <a:stretch/>
        </p:blipFill>
        <p:spPr bwMode="auto">
          <a:xfrm>
            <a:off x="4932040" y="3900885"/>
            <a:ext cx="3750433" cy="2655346"/>
          </a:xfrm>
          <a:prstGeom prst="rect">
            <a:avLst/>
          </a:prstGeom>
          <a:solidFill>
            <a:srgbClr val="FFFFFF">
              <a:shade val="85000"/>
            </a:srgbClr>
          </a:solidFill>
          <a:ln w="88900" cap="sq">
            <a:solidFill>
              <a:schemeClr val="accent5">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6117229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33000">
              <a:srgbClr val="FF9900">
                <a:tint val="66000"/>
                <a:satMod val="160000"/>
              </a:srgbClr>
            </a:gs>
            <a:gs pos="44000">
              <a:srgbClr val="FF9900">
                <a:tint val="44500"/>
                <a:satMod val="160000"/>
              </a:srgbClr>
            </a:gs>
            <a:gs pos="100000">
              <a:srgbClr val="FF9900">
                <a:tint val="23500"/>
                <a:satMod val="160000"/>
              </a:srgbClr>
            </a:gs>
          </a:gsLst>
          <a:path path="circle">
            <a:fillToRect r="100000" b="100000"/>
          </a:path>
        </a:gradFill>
        <a:effectLst/>
      </p:bgPr>
    </p:bg>
    <p:spTree>
      <p:nvGrpSpPr>
        <p:cNvPr id="1" name=""/>
        <p:cNvGrpSpPr/>
        <p:nvPr/>
      </p:nvGrpSpPr>
      <p:grpSpPr>
        <a:xfrm>
          <a:off x="0" y="0"/>
          <a:ext cx="0" cy="0"/>
          <a:chOff x="0" y="0"/>
          <a:chExt cx="0" cy="0"/>
        </a:xfrm>
      </p:grpSpPr>
      <p:pic>
        <p:nvPicPr>
          <p:cNvPr id="10256" name="Picture 16" descr="https://cdn1.imgbb.ru/community/11/119245/201602/b93a2da3e33072a2944ead714d7729d4.jpg"/>
          <p:cNvPicPr>
            <a:picLocks noChangeAspect="1" noChangeArrowheads="1"/>
          </p:cNvPicPr>
          <p:nvPr/>
        </p:nvPicPr>
        <p:blipFill rotWithShape="1">
          <a:blip r:embed="rId3">
            <a:extLst>
              <a:ext uri="{28A0092B-C50C-407E-A947-70E740481C1C}">
                <a14:useLocalDpi xmlns:a14="http://schemas.microsoft.com/office/drawing/2010/main" val="0"/>
              </a:ext>
            </a:extLst>
          </a:blip>
          <a:srcRect l="-777" t="3903" r="777" b="1079"/>
          <a:stretch/>
        </p:blipFill>
        <p:spPr bwMode="auto">
          <a:xfrm>
            <a:off x="4328968" y="631912"/>
            <a:ext cx="4609537" cy="2394725"/>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3" name="AutoShape 18" descr="https://www.maam.ru/upload/blogs/776417cee241f862b6728a077b580adb.jpg.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AutoShape 20" descr="https://www.maam.ru/upload/blogs/776417cee241f862b6728a077b580adb.jpg.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AutoShape 22" descr="https://www.maam.ru/upload/blogs/776417cee241f862b6728a077b580adb.jpg.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63" name="Picture 23" descr="C:\Users\Алексей\Pictures\776417cee241f862b6728a077b580adb.jpg.jpg"/>
          <p:cNvPicPr>
            <a:picLocks noChangeAspect="1" noChangeArrowheads="1"/>
          </p:cNvPicPr>
          <p:nvPr/>
        </p:nvPicPr>
        <p:blipFill rotWithShape="1">
          <a:blip r:embed="rId4">
            <a:extLst>
              <a:ext uri="{28A0092B-C50C-407E-A947-70E740481C1C}">
                <a14:useLocalDpi xmlns:a14="http://schemas.microsoft.com/office/drawing/2010/main" val="0"/>
              </a:ext>
            </a:extLst>
          </a:blip>
          <a:srcRect t="4986"/>
          <a:stretch/>
        </p:blipFill>
        <p:spPr bwMode="auto">
          <a:xfrm>
            <a:off x="4433371" y="3789040"/>
            <a:ext cx="4476293" cy="2832851"/>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65" name="Picture 25" descr="http://2.bp.blogspot.com/-DLul7MSX_Mg/Up9c4L1X_4I/AAAAAAAAD_I/0DQS4tAMyuE/s1600/teatre.jpg"/>
          <p:cNvPicPr>
            <a:picLocks noChangeAspect="1" noChangeArrowheads="1"/>
          </p:cNvPicPr>
          <p:nvPr/>
        </p:nvPicPr>
        <p:blipFill rotWithShape="1">
          <a:blip r:embed="rId5">
            <a:extLst>
              <a:ext uri="{28A0092B-C50C-407E-A947-70E740481C1C}">
                <a14:useLocalDpi xmlns:a14="http://schemas.microsoft.com/office/drawing/2010/main" val="0"/>
              </a:ext>
            </a:extLst>
          </a:blip>
          <a:srcRect l="55447" r="4248" b="5491"/>
          <a:stretch/>
        </p:blipFill>
        <p:spPr bwMode="auto">
          <a:xfrm>
            <a:off x="227857" y="2262614"/>
            <a:ext cx="3718232" cy="4359277"/>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9" name="Прямоугольник 18"/>
          <p:cNvSpPr/>
          <p:nvPr/>
        </p:nvSpPr>
        <p:spPr>
          <a:xfrm>
            <a:off x="5456909" y="20350"/>
            <a:ext cx="2165979" cy="584775"/>
          </a:xfrm>
          <a:prstGeom prst="rect">
            <a:avLst/>
          </a:prstGeom>
          <a:noFill/>
        </p:spPr>
        <p:txBody>
          <a:bodyPr wrap="none" lIns="91440" tIns="45720" rIns="91440" bIns="45720">
            <a:spAutoFit/>
          </a:bodyPr>
          <a:lstStyle/>
          <a:p>
            <a:pPr algn="ctr"/>
            <a:r>
              <a:rPr lang="ru-RU" sz="3200" b="1" i="1" cap="none" spc="0" dirty="0" smtClean="0">
                <a:ln w="10541" cmpd="sng">
                  <a:solidFill>
                    <a:srgbClr val="008000"/>
                  </a:solidFill>
                  <a:prstDash val="solid"/>
                </a:ln>
                <a:solidFill>
                  <a:srgbClr val="00B050"/>
                </a:solidFill>
                <a:effectLst/>
                <a:latin typeface="Times New Roman" pitchFamily="18" charset="0"/>
                <a:cs typeface="Times New Roman" pitchFamily="18" charset="0"/>
              </a:rPr>
              <a:t>Из фанеры</a:t>
            </a:r>
            <a:endParaRPr lang="ru-RU" sz="3200" b="1" cap="none" spc="0" dirty="0">
              <a:ln w="10541" cmpd="sng">
                <a:solidFill>
                  <a:srgbClr val="008000"/>
                </a:solidFill>
                <a:prstDash val="solid"/>
              </a:ln>
              <a:solidFill>
                <a:srgbClr val="00B050"/>
              </a:solidFill>
              <a:effectLst/>
            </a:endParaRPr>
          </a:p>
        </p:txBody>
      </p:sp>
      <p:sp>
        <p:nvSpPr>
          <p:cNvPr id="20" name="Прямоугольник 19"/>
          <p:cNvSpPr/>
          <p:nvPr/>
        </p:nvSpPr>
        <p:spPr>
          <a:xfrm>
            <a:off x="5531861" y="3084951"/>
            <a:ext cx="2321341" cy="584775"/>
          </a:xfrm>
          <a:prstGeom prst="rect">
            <a:avLst/>
          </a:prstGeom>
          <a:noFill/>
        </p:spPr>
        <p:txBody>
          <a:bodyPr wrap="none" lIns="91440" tIns="45720" rIns="91440" bIns="45720">
            <a:spAutoFit/>
          </a:bodyPr>
          <a:lstStyle/>
          <a:p>
            <a:pPr algn="ctr"/>
            <a:r>
              <a:rPr lang="ru-RU" sz="3200" b="1" i="1" cap="none" spc="0" dirty="0" smtClean="0">
                <a:ln w="10541" cmpd="sng">
                  <a:solidFill>
                    <a:srgbClr val="008000"/>
                  </a:solidFill>
                  <a:prstDash val="solid"/>
                </a:ln>
                <a:solidFill>
                  <a:srgbClr val="00B050"/>
                </a:solidFill>
                <a:effectLst/>
                <a:latin typeface="Times New Roman" pitchFamily="18" charset="0"/>
                <a:cs typeface="Times New Roman" pitchFamily="18" charset="0"/>
              </a:rPr>
              <a:t>Из картона</a:t>
            </a:r>
            <a:endParaRPr lang="ru-RU" sz="3200" b="1" cap="none" spc="0" dirty="0">
              <a:ln w="10541" cmpd="sng">
                <a:solidFill>
                  <a:srgbClr val="008000"/>
                </a:solidFill>
                <a:prstDash val="solid"/>
              </a:ln>
              <a:solidFill>
                <a:srgbClr val="00B050"/>
              </a:solidFill>
              <a:effectLst/>
            </a:endParaRPr>
          </a:p>
        </p:txBody>
      </p:sp>
      <p:sp>
        <p:nvSpPr>
          <p:cNvPr id="21" name="Прямоугольник 20"/>
          <p:cNvSpPr/>
          <p:nvPr/>
        </p:nvSpPr>
        <p:spPr>
          <a:xfrm>
            <a:off x="766030" y="1412776"/>
            <a:ext cx="2216056" cy="584775"/>
          </a:xfrm>
          <a:prstGeom prst="rect">
            <a:avLst/>
          </a:prstGeom>
          <a:noFill/>
        </p:spPr>
        <p:txBody>
          <a:bodyPr wrap="none" lIns="91440" tIns="45720" rIns="91440" bIns="45720">
            <a:spAutoFit/>
          </a:bodyPr>
          <a:lstStyle/>
          <a:p>
            <a:pPr algn="ctr"/>
            <a:r>
              <a:rPr lang="ru-RU" sz="3200" b="1" i="1" cap="none" spc="0" dirty="0" smtClean="0">
                <a:ln w="10541" cmpd="sng">
                  <a:solidFill>
                    <a:srgbClr val="008000"/>
                  </a:solidFill>
                  <a:prstDash val="solid"/>
                </a:ln>
                <a:solidFill>
                  <a:srgbClr val="00B050"/>
                </a:solidFill>
                <a:effectLst/>
                <a:latin typeface="Times New Roman" pitchFamily="18" charset="0"/>
                <a:cs typeface="Times New Roman" pitchFamily="18" charset="0"/>
              </a:rPr>
              <a:t>Из коробки</a:t>
            </a:r>
            <a:endParaRPr lang="ru-RU" sz="3200" b="1" cap="none" spc="0" dirty="0">
              <a:ln w="10541" cmpd="sng">
                <a:solidFill>
                  <a:srgbClr val="008000"/>
                </a:solidFill>
                <a:prstDash val="solid"/>
              </a:ln>
              <a:solidFill>
                <a:srgbClr val="00B050"/>
              </a:solidFill>
              <a:effectLst/>
            </a:endParaRPr>
          </a:p>
        </p:txBody>
      </p:sp>
      <p:sp>
        <p:nvSpPr>
          <p:cNvPr id="22" name="Прямоугольник 21"/>
          <p:cNvSpPr/>
          <p:nvPr/>
        </p:nvSpPr>
        <p:spPr>
          <a:xfrm>
            <a:off x="209066" y="465138"/>
            <a:ext cx="3881464" cy="707886"/>
          </a:xfrm>
          <a:prstGeom prst="rect">
            <a:avLst/>
          </a:prstGeom>
          <a:noFill/>
        </p:spPr>
        <p:txBody>
          <a:bodyPr wrap="none" lIns="91440" tIns="45720" rIns="91440" bIns="45720">
            <a:prstTxWarp prst="textInflate">
              <a:avLst/>
            </a:prstTxWarp>
            <a:spAutoFit/>
          </a:bodyPr>
          <a:lstStyle/>
          <a:p>
            <a:pPr algn="ctr"/>
            <a:r>
              <a:rPr lang="ru-RU" sz="4000" b="1" i="1" cap="none" spc="0" dirty="0" smtClean="0">
                <a:ln w="10541" cmpd="sng">
                  <a:solidFill>
                    <a:srgbClr val="660033"/>
                  </a:solidFill>
                  <a:prstDash val="solid"/>
                </a:ln>
                <a:solidFill>
                  <a:srgbClr val="800000"/>
                </a:solidFill>
                <a:effectLst/>
                <a:latin typeface="Times New Roman" pitchFamily="18" charset="0"/>
                <a:cs typeface="Times New Roman" pitchFamily="18" charset="0"/>
              </a:rPr>
              <a:t>Экран и его виды</a:t>
            </a:r>
            <a:endParaRPr lang="ru-RU" sz="4000" b="1" cap="none" spc="0" dirty="0">
              <a:ln w="10541" cmpd="sng">
                <a:solidFill>
                  <a:srgbClr val="660033"/>
                </a:solidFill>
                <a:prstDash val="solid"/>
              </a:ln>
              <a:solidFill>
                <a:srgbClr val="800000"/>
              </a:solidFill>
              <a:effectLst/>
            </a:endParaRPr>
          </a:p>
        </p:txBody>
      </p:sp>
    </p:spTree>
    <p:extLst>
      <p:ext uri="{BB962C8B-B14F-4D97-AF65-F5344CB8AC3E}">
        <p14:creationId xmlns:p14="http://schemas.microsoft.com/office/powerpoint/2010/main" val="2701688672"/>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33000">
              <a:srgbClr val="FF9900">
                <a:tint val="66000"/>
                <a:satMod val="160000"/>
              </a:srgbClr>
            </a:gs>
            <a:gs pos="44000">
              <a:srgbClr val="FF9900">
                <a:tint val="44500"/>
                <a:satMod val="160000"/>
              </a:srgbClr>
            </a:gs>
            <a:gs pos="100000">
              <a:srgbClr val="FF9900">
                <a:tint val="23500"/>
                <a:satMod val="160000"/>
              </a:srgbClr>
            </a:gs>
          </a:gsLst>
          <a:path path="circle">
            <a:fillToRect r="100000" b="100000"/>
          </a:path>
        </a:gradFill>
        <a:effectLst/>
      </p:bgPr>
    </p:bg>
    <p:spTree>
      <p:nvGrpSpPr>
        <p:cNvPr id="1" name=""/>
        <p:cNvGrpSpPr/>
        <p:nvPr/>
      </p:nvGrpSpPr>
      <p:grpSpPr>
        <a:xfrm>
          <a:off x="0" y="0"/>
          <a:ext cx="0" cy="0"/>
          <a:chOff x="0" y="0"/>
          <a:chExt cx="0" cy="0"/>
        </a:xfrm>
      </p:grpSpPr>
      <p:sp>
        <p:nvSpPr>
          <p:cNvPr id="3" name="AutoShape 18" descr="https://www.maam.ru/upload/blogs/776417cee241f862b6728a077b580adb.jpg.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AutoShape 20" descr="https://www.maam.ru/upload/blogs/776417cee241f862b6728a077b580adb.jpg.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AutoShape 22" descr="https://www.maam.ru/upload/blogs/776417cee241f862b6728a077b580adb.jpg.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 name="Прямоугольник 20"/>
          <p:cNvSpPr/>
          <p:nvPr/>
        </p:nvSpPr>
        <p:spPr>
          <a:xfrm>
            <a:off x="460375" y="320675"/>
            <a:ext cx="8179625" cy="820390"/>
          </a:xfrm>
          <a:prstGeom prst="rect">
            <a:avLst/>
          </a:prstGeom>
          <a:noFill/>
        </p:spPr>
        <p:txBody>
          <a:bodyPr wrap="none" lIns="91440" tIns="45720" rIns="91440" bIns="45720">
            <a:prstTxWarp prst="textPlain">
              <a:avLst/>
            </a:prstTxWarp>
            <a:spAutoFit/>
          </a:bodyPr>
          <a:lstStyle/>
          <a:p>
            <a:pPr algn="ctr"/>
            <a:r>
              <a:rPr lang="ru-RU" sz="3200" b="1" cap="none" spc="0" dirty="0" smtClean="0">
                <a:ln w="10541" cmpd="sng">
                  <a:solidFill>
                    <a:srgbClr val="800000"/>
                  </a:solidFill>
                  <a:prstDash val="solid"/>
                </a:ln>
                <a:solidFill>
                  <a:srgbClr val="660033"/>
                </a:solidFill>
                <a:effectLst/>
                <a:latin typeface="Times New Roman" pitchFamily="18" charset="0"/>
                <a:cs typeface="Times New Roman" pitchFamily="18" charset="0"/>
              </a:rPr>
              <a:t>Примерные размеры экрана для  настольного </a:t>
            </a:r>
          </a:p>
          <a:p>
            <a:pPr algn="ctr"/>
            <a:r>
              <a:rPr lang="ru-RU" sz="3200" b="1" cap="none" spc="0" dirty="0" smtClean="0">
                <a:ln w="10541" cmpd="sng">
                  <a:solidFill>
                    <a:srgbClr val="800000"/>
                  </a:solidFill>
                  <a:prstDash val="solid"/>
                </a:ln>
                <a:solidFill>
                  <a:srgbClr val="660033"/>
                </a:solidFill>
                <a:effectLst/>
                <a:latin typeface="Times New Roman" pitchFamily="18" charset="0"/>
                <a:cs typeface="Times New Roman" pitchFamily="18" charset="0"/>
              </a:rPr>
              <a:t>теневого театра</a:t>
            </a:r>
            <a:endParaRPr lang="ru-RU" sz="3200" b="1" cap="none" spc="0" dirty="0">
              <a:ln w="10541" cmpd="sng">
                <a:solidFill>
                  <a:srgbClr val="800000"/>
                </a:solidFill>
                <a:prstDash val="solid"/>
              </a:ln>
              <a:solidFill>
                <a:srgbClr val="660033"/>
              </a:solidFill>
              <a:effectLst/>
            </a:endParaRPr>
          </a:p>
        </p:txBody>
      </p:sp>
      <p:pic>
        <p:nvPicPr>
          <p:cNvPr id="13316" name="Picture 4" descr="https://kuklaperchatka.ru/ssl/u/27/763e9af76711e7bf23b2a4a1ddce7d/-/IMG_20180110_1329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847" y="1556792"/>
            <a:ext cx="8587689" cy="4573164"/>
          </a:xfrm>
          <a:prstGeom prst="rect">
            <a:avLst/>
          </a:prstGeom>
          <a:noFill/>
          <a:extLst>
            <a:ext uri="{909E8E84-426E-40DD-AFC4-6F175D3DCCD1}">
              <a14:hiddenFill xmlns:a14="http://schemas.microsoft.com/office/drawing/2010/main">
                <a:solidFill>
                  <a:srgbClr val="FFFFFF"/>
                </a:solidFill>
              </a14:hiddenFill>
            </a:ext>
          </a:extLst>
        </p:spPr>
      </p:pic>
      <p:cxnSp>
        <p:nvCxnSpPr>
          <p:cNvPr id="4" name="Прямая со стрелкой 3"/>
          <p:cNvCxnSpPr/>
          <p:nvPr/>
        </p:nvCxnSpPr>
        <p:spPr>
          <a:xfrm flipV="1">
            <a:off x="1907704" y="2060848"/>
            <a:ext cx="4896544" cy="144016"/>
          </a:xfrm>
          <a:prstGeom prst="straightConnector1">
            <a:avLst/>
          </a:prstGeom>
          <a:ln w="41275">
            <a:solidFill>
              <a:srgbClr val="660033"/>
            </a:solidFill>
            <a:headEnd type="triangle"/>
            <a:tailEnd type="arrow"/>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flipV="1">
            <a:off x="7934636" y="2048628"/>
            <a:ext cx="144016" cy="3456384"/>
          </a:xfrm>
          <a:prstGeom prst="straightConnector1">
            <a:avLst/>
          </a:prstGeom>
          <a:ln w="41275">
            <a:solidFill>
              <a:srgbClr val="660033"/>
            </a:solidFill>
            <a:headEnd type="triangle"/>
            <a:tailEnd type="arrow"/>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p:nvPr/>
        </p:nvCxnSpPr>
        <p:spPr>
          <a:xfrm>
            <a:off x="317847" y="2060848"/>
            <a:ext cx="1416588" cy="144016"/>
          </a:xfrm>
          <a:prstGeom prst="straightConnector1">
            <a:avLst/>
          </a:prstGeom>
          <a:ln w="41275">
            <a:solidFill>
              <a:srgbClr val="660033"/>
            </a:solidFill>
            <a:headEnd type="triangle"/>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778553" y="1614719"/>
            <a:ext cx="1152128" cy="523220"/>
          </a:xfrm>
          <a:prstGeom prst="rect">
            <a:avLst/>
          </a:prstGeom>
          <a:noFill/>
        </p:spPr>
        <p:txBody>
          <a:bodyPr wrap="square" rtlCol="0">
            <a:spAutoFit/>
          </a:bodyPr>
          <a:lstStyle/>
          <a:p>
            <a:r>
              <a:rPr lang="ru-RU" sz="2800" b="1" dirty="0" smtClean="0">
                <a:solidFill>
                  <a:srgbClr val="FF0000"/>
                </a:solidFill>
              </a:rPr>
              <a:t>54 см</a:t>
            </a:r>
            <a:endParaRPr lang="ru-RU" sz="2800" b="1" dirty="0">
              <a:solidFill>
                <a:srgbClr val="FF0000"/>
              </a:solidFill>
            </a:endParaRPr>
          </a:p>
        </p:txBody>
      </p:sp>
      <p:cxnSp>
        <p:nvCxnSpPr>
          <p:cNvPr id="26" name="Прямая со стрелкой 25"/>
          <p:cNvCxnSpPr/>
          <p:nvPr/>
        </p:nvCxnSpPr>
        <p:spPr>
          <a:xfrm flipV="1">
            <a:off x="2339752" y="4293096"/>
            <a:ext cx="4104455" cy="72008"/>
          </a:xfrm>
          <a:prstGeom prst="straightConnector1">
            <a:avLst/>
          </a:prstGeom>
          <a:ln w="41275">
            <a:solidFill>
              <a:srgbClr val="660033"/>
            </a:solidFill>
            <a:headEnd type="triangle"/>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778553" y="3749759"/>
            <a:ext cx="1152128" cy="523220"/>
          </a:xfrm>
          <a:prstGeom prst="rect">
            <a:avLst/>
          </a:prstGeom>
          <a:noFill/>
        </p:spPr>
        <p:txBody>
          <a:bodyPr wrap="square" rtlCol="0">
            <a:spAutoFit/>
          </a:bodyPr>
          <a:lstStyle/>
          <a:p>
            <a:r>
              <a:rPr lang="ru-RU" sz="2800" b="1" dirty="0" smtClean="0">
                <a:solidFill>
                  <a:srgbClr val="FF0000"/>
                </a:solidFill>
              </a:rPr>
              <a:t>40 см</a:t>
            </a:r>
            <a:endParaRPr lang="ru-RU" sz="2800" b="1" dirty="0">
              <a:solidFill>
                <a:srgbClr val="FF0000"/>
              </a:solidFill>
            </a:endParaRPr>
          </a:p>
        </p:txBody>
      </p:sp>
      <p:sp>
        <p:nvSpPr>
          <p:cNvPr id="31" name="TextBox 30"/>
          <p:cNvSpPr txBox="1"/>
          <p:nvPr/>
        </p:nvSpPr>
        <p:spPr>
          <a:xfrm>
            <a:off x="612775" y="1536675"/>
            <a:ext cx="1152128" cy="523220"/>
          </a:xfrm>
          <a:prstGeom prst="rect">
            <a:avLst/>
          </a:prstGeom>
          <a:noFill/>
        </p:spPr>
        <p:txBody>
          <a:bodyPr wrap="square" rtlCol="0">
            <a:spAutoFit/>
          </a:bodyPr>
          <a:lstStyle/>
          <a:p>
            <a:r>
              <a:rPr lang="ru-RU" sz="2800" b="1" dirty="0" smtClean="0">
                <a:solidFill>
                  <a:srgbClr val="FF0000"/>
                </a:solidFill>
              </a:rPr>
              <a:t>27 см</a:t>
            </a:r>
            <a:endParaRPr lang="ru-RU" sz="2800" b="1" dirty="0">
              <a:solidFill>
                <a:srgbClr val="FF0000"/>
              </a:solidFill>
            </a:endParaRPr>
          </a:p>
        </p:txBody>
      </p:sp>
      <p:sp>
        <p:nvSpPr>
          <p:cNvPr id="33" name="TextBox 32"/>
          <p:cNvSpPr txBox="1"/>
          <p:nvPr/>
        </p:nvSpPr>
        <p:spPr>
          <a:xfrm>
            <a:off x="8078652" y="3320154"/>
            <a:ext cx="1152128" cy="523220"/>
          </a:xfrm>
          <a:prstGeom prst="rect">
            <a:avLst/>
          </a:prstGeom>
          <a:noFill/>
        </p:spPr>
        <p:txBody>
          <a:bodyPr wrap="square" rtlCol="0">
            <a:spAutoFit/>
          </a:bodyPr>
          <a:lstStyle/>
          <a:p>
            <a:r>
              <a:rPr lang="ru-RU" sz="2800" b="1" dirty="0" smtClean="0">
                <a:solidFill>
                  <a:srgbClr val="FF0000"/>
                </a:solidFill>
              </a:rPr>
              <a:t>42 см</a:t>
            </a:r>
            <a:endParaRPr lang="ru-RU" sz="2800" b="1" dirty="0">
              <a:solidFill>
                <a:srgbClr val="FF0000"/>
              </a:solidFill>
            </a:endParaRPr>
          </a:p>
        </p:txBody>
      </p:sp>
    </p:spTree>
    <p:extLst>
      <p:ext uri="{BB962C8B-B14F-4D97-AF65-F5344CB8AC3E}">
        <p14:creationId xmlns:p14="http://schemas.microsoft.com/office/powerpoint/2010/main" val="267487374"/>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33000">
              <a:srgbClr val="FF9900">
                <a:tint val="66000"/>
                <a:satMod val="160000"/>
              </a:srgbClr>
            </a:gs>
            <a:gs pos="44000">
              <a:srgbClr val="FF9900">
                <a:tint val="44500"/>
                <a:satMod val="160000"/>
              </a:srgbClr>
            </a:gs>
            <a:gs pos="100000">
              <a:srgbClr val="FF9900">
                <a:tint val="23500"/>
                <a:satMod val="160000"/>
              </a:srgbClr>
            </a:gs>
          </a:gsLst>
          <a:path path="circle">
            <a:fillToRect r="100000" b="100000"/>
          </a:path>
        </a:gradFill>
        <a:effectLst/>
      </p:bgPr>
    </p:bg>
    <p:spTree>
      <p:nvGrpSpPr>
        <p:cNvPr id="1" name=""/>
        <p:cNvGrpSpPr/>
        <p:nvPr/>
      </p:nvGrpSpPr>
      <p:grpSpPr>
        <a:xfrm>
          <a:off x="0" y="0"/>
          <a:ext cx="0" cy="0"/>
          <a:chOff x="0" y="0"/>
          <a:chExt cx="0" cy="0"/>
        </a:xfrm>
      </p:grpSpPr>
      <p:pic>
        <p:nvPicPr>
          <p:cNvPr id="15" name="Picture 2" descr="C:\Users\Алексей\Pictures\Theatre-Stage-PPT-Templates-1000x750.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000" l="0" r="100000">
                        <a14:foregroundMark x1="35600" y1="7067" x2="35600" y2="7067"/>
                        <a14:foregroundMark x1="87600" y1="14133" x2="87600" y2="14133"/>
                        <a14:foregroundMark x1="91200" y1="3200" x2="91200" y2="3200"/>
                        <a14:foregroundMark x1="81100" y1="5067" x2="81100" y2="5067"/>
                        <a14:foregroundMark x1="80800" y1="14800" x2="80800" y2="14800"/>
                        <a14:foregroundMark x1="67900" y1="7067" x2="67900" y2="7067"/>
                        <a14:foregroundMark x1="60300" y1="8133" x2="60300" y2="8133"/>
                        <a14:foregroundMark x1="48200" y1="8667" x2="48200" y2="8667"/>
                        <a14:foregroundMark x1="54500" y1="8267" x2="54500" y2="8267"/>
                        <a14:foregroundMark x1="61200" y1="15600" x2="61200" y2="15600"/>
                        <a14:foregroundMark x1="79200" y1="19600" x2="79200" y2="19600"/>
                        <a14:foregroundMark x1="68500" y1="10133" x2="68500" y2="10133"/>
                        <a14:foregroundMark x1="70500" y1="4267" x2="70500" y2="4267"/>
                        <a14:foregroundMark x1="86200" y1="23467" x2="86200" y2="23467"/>
                        <a14:foregroundMark x1="94800" y1="22267" x2="94800" y2="22267"/>
                      </a14:backgroundRemoval>
                    </a14:imgEffect>
                  </a14:imgLayer>
                </a14:imgProps>
              </a:ext>
              <a:ext uri="{28A0092B-C50C-407E-A947-70E740481C1C}">
                <a14:useLocalDpi xmlns:a14="http://schemas.microsoft.com/office/drawing/2010/main" val="0"/>
              </a:ext>
            </a:extLst>
          </a:blip>
          <a:srcRect/>
          <a:stretch>
            <a:fillRect/>
          </a:stretch>
        </p:blipFill>
        <p:spPr bwMode="auto">
          <a:xfrm>
            <a:off x="0" y="1"/>
            <a:ext cx="9144000" cy="5805263"/>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18" descr="https://www.maam.ru/upload/blogs/776417cee241f862b6728a077b580adb.jpg.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AutoShape 20" descr="https://www.maam.ru/upload/blogs/776417cee241f862b6728a077b580adb.jpg.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AutoShape 22" descr="https://www.maam.ru/upload/blogs/776417cee241f862b6728a077b580adb.jpg.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 name="Прямоугольник 20"/>
          <p:cNvSpPr/>
          <p:nvPr/>
        </p:nvSpPr>
        <p:spPr>
          <a:xfrm>
            <a:off x="307975" y="1038672"/>
            <a:ext cx="3912369" cy="662136"/>
          </a:xfrm>
          <a:prstGeom prst="rect">
            <a:avLst/>
          </a:prstGeom>
          <a:noFill/>
        </p:spPr>
        <p:txBody>
          <a:bodyPr wrap="none" lIns="91440" tIns="45720" rIns="91440" bIns="45720">
            <a:prstTxWarp prst="textPlain">
              <a:avLst/>
            </a:prstTxWarp>
            <a:spAutoFit/>
          </a:bodyPr>
          <a:lstStyle/>
          <a:p>
            <a:pPr algn="ctr"/>
            <a:r>
              <a:rPr lang="ru-RU" sz="1400" b="1" dirty="0" smtClean="0">
                <a:ln w="10541" cmpd="sng">
                  <a:solidFill>
                    <a:srgbClr val="800000"/>
                  </a:solidFill>
                  <a:prstDash val="solid"/>
                </a:ln>
                <a:solidFill>
                  <a:srgbClr val="660033"/>
                </a:solidFill>
                <a:latin typeface="Times New Roman" pitchFamily="18" charset="0"/>
                <a:cs typeface="Times New Roman" pitchFamily="18" charset="0"/>
              </a:rPr>
              <a:t>Световое оформление </a:t>
            </a:r>
          </a:p>
          <a:p>
            <a:pPr algn="ctr"/>
            <a:r>
              <a:rPr lang="ru-RU" sz="1400" b="1" dirty="0" smtClean="0">
                <a:ln w="10541" cmpd="sng">
                  <a:solidFill>
                    <a:srgbClr val="800000"/>
                  </a:solidFill>
                  <a:prstDash val="solid"/>
                </a:ln>
                <a:solidFill>
                  <a:srgbClr val="660033"/>
                </a:solidFill>
                <a:latin typeface="Times New Roman" pitchFamily="18" charset="0"/>
                <a:cs typeface="Times New Roman" pitchFamily="18" charset="0"/>
              </a:rPr>
              <a:t>теневых спектаклей</a:t>
            </a:r>
            <a:endParaRPr lang="ru-RU" sz="1400" b="1" cap="none" spc="0" dirty="0">
              <a:ln w="10541" cmpd="sng">
                <a:solidFill>
                  <a:srgbClr val="800000"/>
                </a:solidFill>
                <a:prstDash val="solid"/>
              </a:ln>
              <a:solidFill>
                <a:srgbClr val="660033"/>
              </a:solidFill>
              <a:effectLst/>
            </a:endParaRPr>
          </a:p>
        </p:txBody>
      </p:sp>
      <p:pic>
        <p:nvPicPr>
          <p:cNvPr id="14338" name="Picture 2" descr="http://russian.people.com.cn/mediafile/201111/29/F201111291028475520283487.jpg"/>
          <p:cNvPicPr>
            <a:picLocks noChangeAspect="1" noChangeArrowheads="1"/>
          </p:cNvPicPr>
          <p:nvPr/>
        </p:nvPicPr>
        <p:blipFill rotWithShape="1">
          <a:blip r:embed="rId5">
            <a:extLst>
              <a:ext uri="{28A0092B-C50C-407E-A947-70E740481C1C}">
                <a14:useLocalDpi xmlns:a14="http://schemas.microsoft.com/office/drawing/2010/main" val="0"/>
              </a:ext>
            </a:extLst>
          </a:blip>
          <a:srcRect l="3139" b="14070"/>
          <a:stretch/>
        </p:blipFill>
        <p:spPr bwMode="auto">
          <a:xfrm>
            <a:off x="124111" y="4099876"/>
            <a:ext cx="4498527" cy="2647253"/>
          </a:xfrm>
          <a:prstGeom prst="rect">
            <a:avLst/>
          </a:prstGeom>
          <a:noFill/>
          <a:effectLst>
            <a:glow rad="139700">
              <a:srgbClr val="FFFF00">
                <a:alpha val="40000"/>
              </a:srgbClr>
            </a:glow>
          </a:effectLst>
          <a:extLst>
            <a:ext uri="{909E8E84-426E-40DD-AFC4-6F175D3DCCD1}">
              <a14:hiddenFill xmlns:a14="http://schemas.microsoft.com/office/drawing/2010/main">
                <a:solidFill>
                  <a:srgbClr val="FFFFFF"/>
                </a:solidFill>
              </a14:hiddenFill>
            </a:ext>
          </a:extLst>
        </p:spPr>
      </p:pic>
      <p:pic>
        <p:nvPicPr>
          <p:cNvPr id="14340" name="Picture 4" descr="http://1.bp.blogspot.com/-SK2mIyQ_tr8/VEcq37erouI/AAAAAAAARkQ/mrwf-2YQL-4/s1600/DSC_283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5969" y="4082720"/>
            <a:ext cx="4075842" cy="2728267"/>
          </a:xfrm>
          <a:prstGeom prst="rect">
            <a:avLst/>
          </a:prstGeom>
          <a:noFill/>
          <a:effectLst>
            <a:glow rad="139700">
              <a:srgbClr val="FFFF00">
                <a:alpha val="40000"/>
              </a:srgbClr>
            </a:glow>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42189" y="1927874"/>
            <a:ext cx="8859622" cy="2123658"/>
          </a:xfrm>
          <a:prstGeom prst="rect">
            <a:avLst/>
          </a:prstGeom>
        </p:spPr>
        <p:txBody>
          <a:bodyPr wrap="square">
            <a:spAutoFit/>
          </a:bodyPr>
          <a:lstStyle/>
          <a:p>
            <a:pPr algn="just"/>
            <a:r>
              <a:rPr lang="ru-RU" sz="2200" dirty="0">
                <a:latin typeface="Times New Roman" pitchFamily="18" charset="0"/>
                <a:cs typeface="Times New Roman" pitchFamily="18" charset="0"/>
              </a:rPr>
              <a:t>Лампу нужно поставить на вы­соту рук человека, показывающе­го спектакль (на стол, стул или стопку книг), и загородить шир­мой, чтобы свет не падал в глаза зрителям.</a:t>
            </a:r>
          </a:p>
          <a:p>
            <a:pPr algn="just"/>
            <a:r>
              <a:rPr lang="ru-RU" sz="2200" dirty="0">
                <a:latin typeface="Times New Roman" pitchFamily="18" charset="0"/>
                <a:cs typeface="Times New Roman" pitchFamily="18" charset="0"/>
              </a:rPr>
              <a:t>   Важно знать! Чем ближе к лам­пе располагаются руки артиста, тем крупнее тень на экране. Од­нако чем меньше силуэт, тем он чётче и выразительнее. Нужно порепетировать.</a:t>
            </a:r>
          </a:p>
        </p:txBody>
      </p:sp>
    </p:spTree>
    <p:extLst>
      <p:ext uri="{BB962C8B-B14F-4D97-AF65-F5344CB8AC3E}">
        <p14:creationId xmlns:p14="http://schemas.microsoft.com/office/powerpoint/2010/main" val="2339444545"/>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33000">
              <a:srgbClr val="FF9900">
                <a:tint val="66000"/>
                <a:satMod val="160000"/>
              </a:srgbClr>
            </a:gs>
            <a:gs pos="44000">
              <a:srgbClr val="FF9900">
                <a:tint val="44500"/>
                <a:satMod val="160000"/>
              </a:srgbClr>
            </a:gs>
            <a:gs pos="100000">
              <a:srgbClr val="FF9900">
                <a:tint val="23500"/>
                <a:satMod val="160000"/>
              </a:srgbClr>
            </a:gs>
          </a:gsLst>
          <a:path path="circle">
            <a:fillToRect r="100000" b="100000"/>
          </a:path>
        </a:gradFill>
        <a:effectLst/>
      </p:bgPr>
    </p:bg>
    <p:spTree>
      <p:nvGrpSpPr>
        <p:cNvPr id="1" name=""/>
        <p:cNvGrpSpPr/>
        <p:nvPr/>
      </p:nvGrpSpPr>
      <p:grpSpPr>
        <a:xfrm>
          <a:off x="0" y="0"/>
          <a:ext cx="0" cy="0"/>
          <a:chOff x="0" y="0"/>
          <a:chExt cx="0" cy="0"/>
        </a:xfrm>
      </p:grpSpPr>
      <p:pic>
        <p:nvPicPr>
          <p:cNvPr id="6" name="Picture 2" descr="C:\Users\Алексей\Pictures\Theatre-Stage-PPT-Templates-1000x750.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000" l="0" r="100000">
                        <a14:foregroundMark x1="35600" y1="7067" x2="35600" y2="7067"/>
                        <a14:foregroundMark x1="87600" y1="14133" x2="87600" y2="14133"/>
                        <a14:foregroundMark x1="91200" y1="3200" x2="91200" y2="3200"/>
                        <a14:foregroundMark x1="81100" y1="5067" x2="81100" y2="5067"/>
                        <a14:foregroundMark x1="80800" y1="14800" x2="80800" y2="14800"/>
                        <a14:foregroundMark x1="67900" y1="7067" x2="67900" y2="7067"/>
                        <a14:foregroundMark x1="60300" y1="8133" x2="60300" y2="8133"/>
                        <a14:foregroundMark x1="48200" y1="8667" x2="48200" y2="8667"/>
                        <a14:foregroundMark x1="54500" y1="8267" x2="54500" y2="8267"/>
                        <a14:foregroundMark x1="61200" y1="15600" x2="61200" y2="15600"/>
                        <a14:foregroundMark x1="79200" y1="19600" x2="79200" y2="19600"/>
                        <a14:foregroundMark x1="68500" y1="10133" x2="68500" y2="10133"/>
                        <a14:foregroundMark x1="70500" y1="4267" x2="70500" y2="4267"/>
                        <a14:foregroundMark x1="86200" y1="23467" x2="86200" y2="23467"/>
                        <a14:foregroundMark x1="94800" y1="22267" x2="94800" y2="22267"/>
                      </a14:backgroundRemoval>
                    </a14:imgEffect>
                  </a14:imgLayer>
                </a14:imgProps>
              </a:ext>
              <a:ext uri="{28A0092B-C50C-407E-A947-70E740481C1C}">
                <a14:useLocalDpi xmlns:a14="http://schemas.microsoft.com/office/drawing/2010/main" val="0"/>
              </a:ext>
            </a:extLst>
          </a:blip>
          <a:srcRect/>
          <a:stretch>
            <a:fillRect/>
          </a:stretch>
        </p:blipFill>
        <p:spPr bwMode="auto">
          <a:xfrm>
            <a:off x="0" y="1"/>
            <a:ext cx="9144000" cy="609329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714093" y="1124744"/>
            <a:ext cx="3107582" cy="584775"/>
          </a:xfrm>
          <a:prstGeom prst="rect">
            <a:avLst/>
          </a:prstGeom>
          <a:noFill/>
        </p:spPr>
        <p:txBody>
          <a:bodyPr wrap="none" lIns="91440" tIns="45720" rIns="91440" bIns="45720">
            <a:spAutoFit/>
          </a:bodyPr>
          <a:lstStyle/>
          <a:p>
            <a:pPr algn="ctr"/>
            <a:r>
              <a:rPr lang="ru-RU" sz="3200" b="1" i="1" cap="none" spc="0" dirty="0" smtClean="0">
                <a:ln w="10541" cmpd="sng">
                  <a:solidFill>
                    <a:srgbClr val="0070C0"/>
                  </a:solidFill>
                  <a:prstDash val="solid"/>
                </a:ln>
                <a:solidFill>
                  <a:schemeClr val="accent5">
                    <a:lumMod val="75000"/>
                  </a:schemeClr>
                </a:solidFill>
                <a:effectLst/>
                <a:latin typeface="Times New Roman" pitchFamily="18" charset="0"/>
                <a:cs typeface="Times New Roman" pitchFamily="18" charset="0"/>
              </a:rPr>
              <a:t>Теневые фигуры</a:t>
            </a:r>
            <a:endParaRPr lang="ru-RU" sz="3200" b="1" cap="none" spc="0" dirty="0">
              <a:ln w="10541" cmpd="sng">
                <a:solidFill>
                  <a:srgbClr val="0070C0"/>
                </a:solidFill>
                <a:prstDash val="solid"/>
              </a:ln>
              <a:solidFill>
                <a:schemeClr val="accent5">
                  <a:lumMod val="75000"/>
                </a:schemeClr>
              </a:solidFill>
              <a:effectLst/>
            </a:endParaRPr>
          </a:p>
        </p:txBody>
      </p:sp>
      <p:sp>
        <p:nvSpPr>
          <p:cNvPr id="2" name="Прямоугольник 1"/>
          <p:cNvSpPr/>
          <p:nvPr/>
        </p:nvSpPr>
        <p:spPr>
          <a:xfrm>
            <a:off x="107504" y="2060848"/>
            <a:ext cx="8712968" cy="1446550"/>
          </a:xfrm>
          <a:prstGeom prst="rect">
            <a:avLst/>
          </a:prstGeom>
        </p:spPr>
        <p:txBody>
          <a:bodyPr wrap="square">
            <a:spAutoFit/>
          </a:bodyPr>
          <a:lstStyle/>
          <a:p>
            <a:pPr algn="just"/>
            <a:r>
              <a:rPr lang="ru-RU" sz="2200" dirty="0">
                <a:latin typeface="Times New Roman" pitchFamily="18" charset="0"/>
                <a:cs typeface="Times New Roman" pitchFamily="18" charset="0"/>
              </a:rPr>
              <a:t>В качестве актеров теневого театра можно использовать самые обычные предметы и детские игрушки (куклы, машинки и мягкие игрушки) и куклы, одевающиеся на руку (перчаточные, персонажи кукольного театра</a:t>
            </a:r>
            <a:r>
              <a:rPr lang="ru-RU" sz="2200" dirty="0" smtClean="0">
                <a:latin typeface="Times New Roman" pitchFamily="18" charset="0"/>
                <a:cs typeface="Times New Roman" pitchFamily="18" charset="0"/>
              </a:rPr>
              <a:t>)</a:t>
            </a:r>
            <a:endParaRPr lang="ru-RU" sz="2200" dirty="0">
              <a:latin typeface="Times New Roman" pitchFamily="18" charset="0"/>
              <a:cs typeface="Times New Roman" pitchFamily="18" charset="0"/>
            </a:endParaRPr>
          </a:p>
        </p:txBody>
      </p:sp>
      <p:pic>
        <p:nvPicPr>
          <p:cNvPr id="7174" name="Picture 6" descr="https://ds04.infourok.ru/uploads/ex/0ba9/0006fd00-660a5c67/hello_html_mdc6964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660" y="3717032"/>
            <a:ext cx="4032448" cy="2880320"/>
          </a:xfrm>
          <a:prstGeom prst="rect">
            <a:avLst/>
          </a:prstGeom>
          <a:solidFill>
            <a:srgbClr val="FFFFFF">
              <a:shade val="85000"/>
            </a:srgbClr>
          </a:solidFill>
          <a:ln w="88900" cap="sq">
            <a:solidFill>
              <a:schemeClr val="accent5">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176" name="Picture 8" descr="https://static.detstrana.ru/public/games/6d/e0/06/6d393_a10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3663655"/>
            <a:ext cx="3914428" cy="2912381"/>
          </a:xfrm>
          <a:prstGeom prst="rect">
            <a:avLst/>
          </a:prstGeom>
          <a:solidFill>
            <a:srgbClr val="FFFFFF">
              <a:shade val="85000"/>
            </a:srgbClr>
          </a:solidFill>
          <a:ln w="88900" cap="sq">
            <a:solidFill>
              <a:schemeClr val="accent5">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1692569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33000">
              <a:srgbClr val="FF9900">
                <a:tint val="66000"/>
                <a:satMod val="160000"/>
              </a:srgbClr>
            </a:gs>
            <a:gs pos="44000">
              <a:srgbClr val="FF9900">
                <a:tint val="44500"/>
                <a:satMod val="160000"/>
              </a:srgbClr>
            </a:gs>
            <a:gs pos="100000">
              <a:srgbClr val="FF9900">
                <a:tint val="23500"/>
                <a:satMod val="160000"/>
              </a:srgbClr>
            </a:gs>
          </a:gsLst>
          <a:path path="circle">
            <a:fillToRect r="100000" b="100000"/>
          </a:path>
        </a:gradFill>
        <a:effectLst/>
      </p:bgPr>
    </p:bg>
    <p:spTree>
      <p:nvGrpSpPr>
        <p:cNvPr id="1" name=""/>
        <p:cNvGrpSpPr/>
        <p:nvPr/>
      </p:nvGrpSpPr>
      <p:grpSpPr>
        <a:xfrm>
          <a:off x="0" y="0"/>
          <a:ext cx="0" cy="0"/>
          <a:chOff x="0" y="0"/>
          <a:chExt cx="0" cy="0"/>
        </a:xfrm>
      </p:grpSpPr>
      <p:sp>
        <p:nvSpPr>
          <p:cNvPr id="2" name="Прямоугольник 1"/>
          <p:cNvSpPr/>
          <p:nvPr/>
        </p:nvSpPr>
        <p:spPr>
          <a:xfrm>
            <a:off x="130633" y="116632"/>
            <a:ext cx="4441367" cy="6524863"/>
          </a:xfrm>
          <a:prstGeom prst="rect">
            <a:avLst/>
          </a:prstGeom>
        </p:spPr>
        <p:txBody>
          <a:bodyPr wrap="square">
            <a:spAutoFit/>
          </a:bodyPr>
          <a:lstStyle/>
          <a:p>
            <a:pPr algn="just"/>
            <a:r>
              <a:rPr lang="ru-RU" sz="2200" dirty="0" smtClean="0">
                <a:latin typeface="Times New Roman" pitchFamily="18" charset="0"/>
                <a:cs typeface="Times New Roman" pitchFamily="18" charset="0"/>
              </a:rPr>
              <a:t> Довольно </a:t>
            </a:r>
            <a:r>
              <a:rPr lang="ru-RU" sz="2200" dirty="0">
                <a:latin typeface="Times New Roman" pitchFamily="18" charset="0"/>
                <a:cs typeface="Times New Roman" pitchFamily="18" charset="0"/>
              </a:rPr>
              <a:t>часто актерами теневого театра становятся люди или только их руки. Для показа в теневом спектакле разных животных используют самые обычные маски – новогодние или театральные. В этом случае актерами также выступают люди (взрослые или дети). На руки натягивают рукавицы или носочки, чтобы было похоже на лапки животных. Когти мастерят из мягкой проволоки или трубочек для коктейля (их можно пришить, привязать или просто продеть в рукавички). Для таких спектаклей актерам не нужны сложные костюмы и грим, не имеют значения цвет, материал и даже мелкие детали.</a:t>
            </a:r>
          </a:p>
        </p:txBody>
      </p:sp>
      <p:pic>
        <p:nvPicPr>
          <p:cNvPr id="8194" name="Picture 2" descr="https://ds03.infourok.ru/uploads/ex/020f/0000291e-6b7dd652/img10.jpg"/>
          <p:cNvPicPr>
            <a:picLocks noChangeAspect="1" noChangeArrowheads="1"/>
          </p:cNvPicPr>
          <p:nvPr/>
        </p:nvPicPr>
        <p:blipFill rotWithShape="1">
          <a:blip r:embed="rId2">
            <a:extLst>
              <a:ext uri="{28A0092B-C50C-407E-A947-70E740481C1C}">
                <a14:useLocalDpi xmlns:a14="http://schemas.microsoft.com/office/drawing/2010/main" val="0"/>
              </a:ext>
            </a:extLst>
          </a:blip>
          <a:srcRect l="5562" t="5638" r="5562" b="7798"/>
          <a:stretch/>
        </p:blipFill>
        <p:spPr bwMode="auto">
          <a:xfrm>
            <a:off x="5104453" y="332656"/>
            <a:ext cx="3616133" cy="2641600"/>
          </a:xfrm>
          <a:prstGeom prst="roundRect">
            <a:avLst>
              <a:gd name="adj" fmla="val 16667"/>
            </a:avLst>
          </a:prstGeom>
          <a:ln>
            <a:noFill/>
          </a:ln>
          <a:effectLst>
            <a:glow rad="139700">
              <a:schemeClr val="accent5">
                <a:satMod val="175000"/>
                <a:alpha val="40000"/>
              </a:schemeClr>
            </a:glow>
            <a:outerShdw blurRad="50800" dist="38100" dir="10800000" algn="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202" name="Picture 10" descr="http://img0.reactor.cc/pics/comment/%D0%BF%D1%80%D0%B0%D0%BA%D1%82%D0%B8%D0%BA%D0%B0-%D1%83%D0%BF%D1%80%D0%B0%D0%B2%D0%BB%D0%B5%D0%BD%D0%B8%D0%B5-%D0%BF%D0%B5%D1%81%D0%BE%D1%87%D0%BD%D0%B8%D1%86%D0%B0-%D1%82%D0%B5%D0%BD%D0%B8-2574414.jpeg"/>
          <p:cNvPicPr>
            <a:picLocks noChangeAspect="1" noChangeArrowheads="1"/>
          </p:cNvPicPr>
          <p:nvPr/>
        </p:nvPicPr>
        <p:blipFill rotWithShape="1">
          <a:blip r:embed="rId3">
            <a:extLst>
              <a:ext uri="{28A0092B-C50C-407E-A947-70E740481C1C}">
                <a14:useLocalDpi xmlns:a14="http://schemas.microsoft.com/office/drawing/2010/main" val="0"/>
              </a:ext>
            </a:extLst>
          </a:blip>
          <a:srcRect l="5958" t="1" r="7225" b="1775"/>
          <a:stretch/>
        </p:blipFill>
        <p:spPr bwMode="auto">
          <a:xfrm>
            <a:off x="5104454" y="3373113"/>
            <a:ext cx="3616133" cy="3143801"/>
          </a:xfrm>
          <a:prstGeom prst="roundRect">
            <a:avLst>
              <a:gd name="adj" fmla="val 16667"/>
            </a:avLst>
          </a:prstGeom>
          <a:ln>
            <a:noFill/>
          </a:ln>
          <a:effectLst>
            <a:glow rad="139700">
              <a:schemeClr val="accent5">
                <a:satMod val="175000"/>
                <a:alpha val="40000"/>
              </a:schemeClr>
            </a:glow>
            <a:outerShdw blurRad="50800" dist="38100" dir="13500000" algn="b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393543"/>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33000">
              <a:srgbClr val="FF9900">
                <a:tint val="66000"/>
                <a:satMod val="160000"/>
              </a:srgbClr>
            </a:gs>
            <a:gs pos="44000">
              <a:srgbClr val="FF9900">
                <a:tint val="44500"/>
                <a:satMod val="160000"/>
              </a:srgbClr>
            </a:gs>
            <a:gs pos="100000">
              <a:srgbClr val="FF9900">
                <a:tint val="23500"/>
                <a:satMod val="160000"/>
              </a:srgbClr>
            </a:gs>
          </a:gsLst>
          <a:path path="circle">
            <a:fillToRect r="100000" b="100000"/>
          </a:path>
        </a:gradFill>
        <a:effectLst/>
      </p:bgPr>
    </p:bg>
    <p:spTree>
      <p:nvGrpSpPr>
        <p:cNvPr id="1" name=""/>
        <p:cNvGrpSpPr/>
        <p:nvPr/>
      </p:nvGrpSpPr>
      <p:grpSpPr>
        <a:xfrm>
          <a:off x="0" y="0"/>
          <a:ext cx="0" cy="0"/>
          <a:chOff x="0" y="0"/>
          <a:chExt cx="0" cy="0"/>
        </a:xfrm>
      </p:grpSpPr>
      <p:pic>
        <p:nvPicPr>
          <p:cNvPr id="9218" name="Picture 2" descr="https://www.syl.ru/misc/i/ai/311149/17525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83" y="260648"/>
            <a:ext cx="9203111" cy="64421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deti.mail.ru/sharepic/49/426717/?1521022981"/>
          <p:cNvPicPr>
            <a:picLocks noChangeAspect="1" noChangeArrowheads="1"/>
          </p:cNvPicPr>
          <p:nvPr/>
        </p:nvPicPr>
        <p:blipFill rotWithShape="1">
          <a:blip r:embed="rId3">
            <a:extLst>
              <a:ext uri="{28A0092B-C50C-407E-A947-70E740481C1C}">
                <a14:useLocalDpi xmlns:a14="http://schemas.microsoft.com/office/drawing/2010/main" val="0"/>
              </a:ext>
            </a:extLst>
          </a:blip>
          <a:srcRect l="32049"/>
          <a:stretch/>
        </p:blipFill>
        <p:spPr bwMode="auto">
          <a:xfrm>
            <a:off x="-67074" y="31056"/>
            <a:ext cx="9241487" cy="707200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ufaved.info/upload/iblock/f7c/f7ce8d1196681f445c93e762d3931ab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74" y="-1"/>
            <a:ext cx="9254893" cy="6941171"/>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behappy.od.ua/wp-content/uploads/2012/11/GVz6kBfghxo.jpg"/>
          <p:cNvPicPr>
            <a:picLocks noChangeAspect="1" noChangeArrowheads="1"/>
          </p:cNvPicPr>
          <p:nvPr/>
        </p:nvPicPr>
        <p:blipFill rotWithShape="1">
          <a:blip r:embed="rId5">
            <a:extLst>
              <a:ext uri="{28A0092B-C50C-407E-A947-70E740481C1C}">
                <a14:useLocalDpi xmlns:a14="http://schemas.microsoft.com/office/drawing/2010/main" val="0"/>
              </a:ext>
            </a:extLst>
          </a:blip>
          <a:srcRect l="2149"/>
          <a:stretch/>
        </p:blipFill>
        <p:spPr bwMode="auto">
          <a:xfrm>
            <a:off x="-67074" y="15528"/>
            <a:ext cx="9405243" cy="7087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802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22"/>
                                        </p:tgtEl>
                                        <p:attrNameLst>
                                          <p:attrName>style.visibility</p:attrName>
                                        </p:attrNameLst>
                                      </p:cBhvr>
                                      <p:to>
                                        <p:strVal val="visible"/>
                                      </p:to>
                                    </p:set>
                                    <p:anim calcmode="lin" valueType="num">
                                      <p:cBhvr additive="base">
                                        <p:cTn id="13" dur="500" fill="hold"/>
                                        <p:tgtEl>
                                          <p:spTgt spid="9222"/>
                                        </p:tgtEl>
                                        <p:attrNameLst>
                                          <p:attrName>ppt_x</p:attrName>
                                        </p:attrNameLst>
                                      </p:cBhvr>
                                      <p:tavLst>
                                        <p:tav tm="0">
                                          <p:val>
                                            <p:strVal val="#ppt_x"/>
                                          </p:val>
                                        </p:tav>
                                        <p:tav tm="100000">
                                          <p:val>
                                            <p:strVal val="#ppt_x"/>
                                          </p:val>
                                        </p:tav>
                                      </p:tavLst>
                                    </p:anim>
                                    <p:anim calcmode="lin" valueType="num">
                                      <p:cBhvr additive="base">
                                        <p:cTn id="14" dur="500" fill="hold"/>
                                        <p:tgtEl>
                                          <p:spTgt spid="92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24"/>
                                        </p:tgtEl>
                                        <p:attrNameLst>
                                          <p:attrName>style.visibility</p:attrName>
                                        </p:attrNameLst>
                                      </p:cBhvr>
                                      <p:to>
                                        <p:strVal val="visible"/>
                                      </p:to>
                                    </p:set>
                                    <p:anim calcmode="lin" valueType="num">
                                      <p:cBhvr additive="base">
                                        <p:cTn id="19" dur="500" fill="hold"/>
                                        <p:tgtEl>
                                          <p:spTgt spid="9224"/>
                                        </p:tgtEl>
                                        <p:attrNameLst>
                                          <p:attrName>ppt_x</p:attrName>
                                        </p:attrNameLst>
                                      </p:cBhvr>
                                      <p:tavLst>
                                        <p:tav tm="0">
                                          <p:val>
                                            <p:strVal val="#ppt_x"/>
                                          </p:val>
                                        </p:tav>
                                        <p:tav tm="100000">
                                          <p:val>
                                            <p:strVal val="#ppt_x"/>
                                          </p:val>
                                        </p:tav>
                                      </p:tavLst>
                                    </p:anim>
                                    <p:anim calcmode="lin" valueType="num">
                                      <p:cBhvr additive="base">
                                        <p:cTn id="20" dur="500" fill="hold"/>
                                        <p:tgtEl>
                                          <p:spTgt spid="92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33000">
              <a:srgbClr val="FF9900">
                <a:tint val="66000"/>
                <a:satMod val="160000"/>
              </a:srgbClr>
            </a:gs>
            <a:gs pos="44000">
              <a:srgbClr val="FF9900">
                <a:tint val="44500"/>
                <a:satMod val="160000"/>
              </a:srgbClr>
            </a:gs>
            <a:gs pos="100000">
              <a:srgbClr val="FF9900">
                <a:tint val="23500"/>
                <a:satMod val="160000"/>
              </a:srgbClr>
            </a:gs>
          </a:gsLst>
          <a:path path="circle">
            <a:fillToRect r="100000" b="100000"/>
          </a:path>
        </a:gradFill>
        <a:effectLst/>
      </p:bgPr>
    </p:bg>
    <p:spTree>
      <p:nvGrpSpPr>
        <p:cNvPr id="1" name=""/>
        <p:cNvGrpSpPr/>
        <p:nvPr/>
      </p:nvGrpSpPr>
      <p:grpSpPr>
        <a:xfrm>
          <a:off x="0" y="0"/>
          <a:ext cx="0" cy="0"/>
          <a:chOff x="0" y="0"/>
          <a:chExt cx="0" cy="0"/>
        </a:xfrm>
      </p:grpSpPr>
      <p:pic>
        <p:nvPicPr>
          <p:cNvPr id="6" name="Picture 2" descr="C:\Users\Алексей\Pictures\Theatre-Stage-PPT-Templates-1000x750.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000" l="0" r="100000">
                        <a14:foregroundMark x1="35600" y1="7067" x2="35600" y2="7067"/>
                        <a14:foregroundMark x1="87600" y1="14133" x2="87600" y2="14133"/>
                        <a14:foregroundMark x1="91200" y1="3200" x2="91200" y2="3200"/>
                        <a14:foregroundMark x1="81100" y1="5067" x2="81100" y2="5067"/>
                        <a14:foregroundMark x1="80800" y1="14800" x2="80800" y2="14800"/>
                        <a14:foregroundMark x1="67900" y1="7067" x2="67900" y2="7067"/>
                        <a14:foregroundMark x1="60300" y1="8133" x2="60300" y2="8133"/>
                        <a14:foregroundMark x1="48200" y1="8667" x2="48200" y2="8667"/>
                        <a14:foregroundMark x1="54500" y1="8267" x2="54500" y2="8267"/>
                        <a14:foregroundMark x1="61200" y1="15600" x2="61200" y2="15600"/>
                        <a14:foregroundMark x1="79200" y1="19600" x2="79200" y2="19600"/>
                        <a14:foregroundMark x1="68500" y1="10133" x2="68500" y2="10133"/>
                        <a14:foregroundMark x1="70500" y1="4267" x2="70500" y2="4267"/>
                        <a14:foregroundMark x1="86200" y1="23467" x2="86200" y2="23467"/>
                        <a14:foregroundMark x1="94800" y1="22267" x2="94800" y2="22267"/>
                      </a14:backgroundRemoval>
                    </a14:imgEffect>
                  </a14:imgLayer>
                </a14:imgProps>
              </a:ext>
              <a:ext uri="{28A0092B-C50C-407E-A947-70E740481C1C}">
                <a14:useLocalDpi xmlns:a14="http://schemas.microsoft.com/office/drawing/2010/main" val="0"/>
              </a:ext>
            </a:extLst>
          </a:blip>
          <a:srcRect/>
          <a:stretch>
            <a:fillRect/>
          </a:stretch>
        </p:blipFill>
        <p:spPr bwMode="auto">
          <a:xfrm>
            <a:off x="0" y="1"/>
            <a:ext cx="9144000" cy="5301207"/>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611560" y="1031605"/>
            <a:ext cx="3107582" cy="584775"/>
          </a:xfrm>
          <a:prstGeom prst="rect">
            <a:avLst/>
          </a:prstGeom>
          <a:noFill/>
        </p:spPr>
        <p:txBody>
          <a:bodyPr wrap="none" lIns="91440" tIns="45720" rIns="91440" bIns="45720">
            <a:spAutoFit/>
          </a:bodyPr>
          <a:lstStyle/>
          <a:p>
            <a:pPr algn="ctr"/>
            <a:r>
              <a:rPr lang="ru-RU" sz="3200" b="1" i="1" cap="none" spc="0" dirty="0" smtClean="0">
                <a:ln w="10541" cmpd="sng">
                  <a:solidFill>
                    <a:srgbClr val="0070C0"/>
                  </a:solidFill>
                  <a:prstDash val="solid"/>
                </a:ln>
                <a:solidFill>
                  <a:schemeClr val="accent5">
                    <a:lumMod val="75000"/>
                  </a:schemeClr>
                </a:solidFill>
                <a:effectLst/>
                <a:latin typeface="Times New Roman" pitchFamily="18" charset="0"/>
                <a:cs typeface="Times New Roman" pitchFamily="18" charset="0"/>
              </a:rPr>
              <a:t>Теневые фигуры</a:t>
            </a:r>
            <a:endParaRPr lang="ru-RU" sz="3200" b="1" cap="none" spc="0" dirty="0">
              <a:ln w="10541" cmpd="sng">
                <a:solidFill>
                  <a:srgbClr val="0070C0"/>
                </a:solidFill>
                <a:prstDash val="solid"/>
              </a:ln>
              <a:solidFill>
                <a:schemeClr val="accent5">
                  <a:lumMod val="75000"/>
                </a:schemeClr>
              </a:solidFill>
              <a:effectLst/>
            </a:endParaRPr>
          </a:p>
        </p:txBody>
      </p:sp>
      <p:sp>
        <p:nvSpPr>
          <p:cNvPr id="2" name="Прямоугольник 1"/>
          <p:cNvSpPr/>
          <p:nvPr/>
        </p:nvSpPr>
        <p:spPr>
          <a:xfrm>
            <a:off x="215516" y="1623730"/>
            <a:ext cx="8712968" cy="5115311"/>
          </a:xfrm>
          <a:prstGeom prst="rect">
            <a:avLst/>
          </a:prstGeom>
        </p:spPr>
        <p:txBody>
          <a:bodyPr wrap="square">
            <a:spAutoFit/>
          </a:bodyPr>
          <a:lstStyle/>
          <a:p>
            <a:pPr algn="just">
              <a:lnSpc>
                <a:spcPct val="150000"/>
              </a:lnSpc>
            </a:pPr>
            <a:r>
              <a:rPr lang="ru-RU" sz="2000" dirty="0" smtClean="0">
                <a:latin typeface="Times New Roman" pitchFamily="18" charset="0"/>
                <a:cs typeface="Times New Roman" pitchFamily="18" charset="0"/>
              </a:rPr>
              <a:t>Персонажами </a:t>
            </a:r>
            <a:r>
              <a:rPr lang="ru-RU" sz="2000" dirty="0">
                <a:latin typeface="Times New Roman" pitchFamily="18" charset="0"/>
                <a:cs typeface="Times New Roman" pitchFamily="18" charset="0"/>
              </a:rPr>
              <a:t>теневого театра </a:t>
            </a:r>
            <a:r>
              <a:rPr lang="ru-RU" sz="2000" dirty="0" smtClean="0">
                <a:latin typeface="Times New Roman" pitchFamily="18" charset="0"/>
                <a:cs typeface="Times New Roman" pitchFamily="18" charset="0"/>
              </a:rPr>
              <a:t>могут </a:t>
            </a:r>
            <a:r>
              <a:rPr lang="ru-RU" sz="2000" dirty="0">
                <a:latin typeface="Times New Roman" pitchFamily="18" charset="0"/>
                <a:cs typeface="Times New Roman" pitchFamily="18" charset="0"/>
              </a:rPr>
              <a:t>стать </a:t>
            </a:r>
            <a:r>
              <a:rPr lang="ru-RU" sz="2000" b="1" i="1" dirty="0">
                <a:latin typeface="Times New Roman" pitchFamily="18" charset="0"/>
                <a:cs typeface="Times New Roman" pitchFamily="18" charset="0"/>
              </a:rPr>
              <a:t>«</a:t>
            </a:r>
            <a:r>
              <a:rPr lang="ru-RU" sz="2000" b="1" i="1" dirty="0" smtClean="0">
                <a:latin typeface="Times New Roman" pitchFamily="18" charset="0"/>
                <a:cs typeface="Times New Roman" pitchFamily="18" charset="0"/>
              </a:rPr>
              <a:t>фигурки-силуэты»</a:t>
            </a:r>
            <a:r>
              <a:rPr lang="ru-RU" sz="2000" dirty="0">
                <a:latin typeface="Times New Roman" pitchFamily="18" charset="0"/>
                <a:cs typeface="Times New Roman" pitchFamily="18" charset="0"/>
              </a:rPr>
              <a:t>.</a:t>
            </a:r>
            <a:r>
              <a:rPr lang="ru-RU" sz="2000" dirty="0" smtClean="0">
                <a:latin typeface="Times New Roman" pitchFamily="18" charset="0"/>
                <a:cs typeface="Times New Roman" pitchFamily="18" charset="0"/>
              </a:rPr>
              <a:t> Их </a:t>
            </a:r>
            <a:r>
              <a:rPr lang="ru-RU" sz="2000" dirty="0">
                <a:latin typeface="Times New Roman" pitchFamily="18" charset="0"/>
                <a:cs typeface="Times New Roman" pitchFamily="18" charset="0"/>
              </a:rPr>
              <a:t>можно изготовить из подручных материалов: бумага или картон (фанера, кожа, войлок, металл, пластик или другие материалы</a:t>
            </a:r>
            <a:r>
              <a:rPr lang="ru-RU" sz="2000" dirty="0" smtClean="0">
                <a:latin typeface="Times New Roman" pitchFamily="18" charset="0"/>
                <a:cs typeface="Times New Roman" pitchFamily="18" charset="0"/>
              </a:rPr>
              <a:t>). </a:t>
            </a:r>
            <a:r>
              <a:rPr lang="ru-RU" sz="2000" dirty="0">
                <a:latin typeface="Times New Roman" pitchFamily="18" charset="0"/>
                <a:cs typeface="Times New Roman" pitchFamily="18" charset="0"/>
              </a:rPr>
              <a:t>Вариантов тут тоже несколько: распечатать изображения на принтере и вырезать по контуру, нарисовать самим или воспользоваться готовыми трафаретами. Для надежности при многократном использовании силуэты ламинируют либо изначально для жесткости изготавливают из плотного картона. Закрепить готовые фигурки удобно при помощи клеевого пистолета, изоленты и/или скотча как на тонкие палочки </a:t>
            </a:r>
            <a:r>
              <a:rPr lang="ru-RU" sz="2000" i="1" dirty="0">
                <a:latin typeface="Times New Roman" pitchFamily="18" charset="0"/>
                <a:cs typeface="Times New Roman" pitchFamily="18" charset="0"/>
              </a:rPr>
              <a:t>(трубочки от коктейлей или деревянные шпажки как на рисунке)</a:t>
            </a:r>
            <a:r>
              <a:rPr lang="ru-RU" sz="2000" dirty="0">
                <a:latin typeface="Times New Roman" pitchFamily="18" charset="0"/>
                <a:cs typeface="Times New Roman" pitchFamily="18" charset="0"/>
              </a:rPr>
              <a:t>, которые удобно держать находясь на расстоянии от экрана </a:t>
            </a:r>
          </a:p>
        </p:txBody>
      </p:sp>
    </p:spTree>
    <p:extLst>
      <p:ext uri="{BB962C8B-B14F-4D97-AF65-F5344CB8AC3E}">
        <p14:creationId xmlns:p14="http://schemas.microsoft.com/office/powerpoint/2010/main" val="25141969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33000">
              <a:srgbClr val="FF9900">
                <a:tint val="66000"/>
                <a:satMod val="160000"/>
              </a:srgbClr>
            </a:gs>
            <a:gs pos="44000">
              <a:srgbClr val="FF9900">
                <a:tint val="44500"/>
                <a:satMod val="160000"/>
              </a:srgbClr>
            </a:gs>
            <a:gs pos="100000">
              <a:srgbClr val="FF9900">
                <a:tint val="23500"/>
                <a:satMod val="160000"/>
              </a:srgbClr>
            </a:gs>
          </a:gsLst>
          <a:path path="circle">
            <a:fillToRect r="100000" b="100000"/>
          </a:path>
        </a:gradFill>
        <a:effectLst/>
      </p:bgPr>
    </p:bg>
    <p:spTree>
      <p:nvGrpSpPr>
        <p:cNvPr id="1" name=""/>
        <p:cNvGrpSpPr/>
        <p:nvPr/>
      </p:nvGrpSpPr>
      <p:grpSpPr>
        <a:xfrm>
          <a:off x="0" y="0"/>
          <a:ext cx="0" cy="0"/>
          <a:chOff x="0" y="0"/>
          <a:chExt cx="0" cy="0"/>
        </a:xfrm>
      </p:grpSpPr>
      <p:pic>
        <p:nvPicPr>
          <p:cNvPr id="10244" name="Picture 4" descr="http://www.u-medved.ru/zerkalo/z-foto-norm-10.jpg"/>
          <p:cNvPicPr>
            <a:picLocks noChangeAspect="1" noChangeArrowheads="1"/>
          </p:cNvPicPr>
          <p:nvPr/>
        </p:nvPicPr>
        <p:blipFill rotWithShape="1">
          <a:blip r:embed="rId3">
            <a:extLst>
              <a:ext uri="{28A0092B-C50C-407E-A947-70E740481C1C}">
                <a14:useLocalDpi xmlns:a14="http://schemas.microsoft.com/office/drawing/2010/main" val="0"/>
              </a:ext>
            </a:extLst>
          </a:blip>
          <a:srcRect b="4278"/>
          <a:stretch/>
        </p:blipFill>
        <p:spPr bwMode="auto">
          <a:xfrm>
            <a:off x="187897" y="3549474"/>
            <a:ext cx="4612026" cy="2938241"/>
          </a:xfrm>
          <a:prstGeom prst="roundRect">
            <a:avLst>
              <a:gd name="adj" fmla="val 16667"/>
            </a:avLst>
          </a:prstGeom>
          <a:ln>
            <a:noFill/>
          </a:ln>
          <a:effectLst>
            <a:glow rad="1397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46" name="Picture 6" descr="http://img1.liveinternet.ru/images/attach/c/2/68/940/68940735_il_fullxfull_191917063.jpg"/>
          <p:cNvPicPr>
            <a:picLocks noChangeAspect="1" noChangeArrowheads="1"/>
          </p:cNvPicPr>
          <p:nvPr/>
        </p:nvPicPr>
        <p:blipFill rotWithShape="1">
          <a:blip r:embed="rId4">
            <a:extLst>
              <a:ext uri="{28A0092B-C50C-407E-A947-70E740481C1C}">
                <a14:useLocalDpi xmlns:a14="http://schemas.microsoft.com/office/drawing/2010/main" val="0"/>
              </a:ext>
            </a:extLst>
          </a:blip>
          <a:srcRect t="3978"/>
          <a:stretch/>
        </p:blipFill>
        <p:spPr bwMode="auto">
          <a:xfrm>
            <a:off x="5303256" y="325760"/>
            <a:ext cx="3528392" cy="3388036"/>
          </a:xfrm>
          <a:prstGeom prst="roundRect">
            <a:avLst>
              <a:gd name="adj" fmla="val 16667"/>
            </a:avLst>
          </a:prstGeom>
          <a:ln>
            <a:noFill/>
          </a:ln>
          <a:effectLst>
            <a:glow rad="1397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50" name="Picture 10" descr="http://www.market.516.ru/upload/iblock/9d3/9d3c5fe050adbcd4857c0d2026f4e87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897" y="293681"/>
            <a:ext cx="4612026" cy="2838224"/>
          </a:xfrm>
          <a:prstGeom prst="roundRect">
            <a:avLst>
              <a:gd name="adj" fmla="val 16667"/>
            </a:avLst>
          </a:prstGeom>
          <a:ln>
            <a:noFill/>
          </a:ln>
          <a:effectLst>
            <a:glow rad="139700">
              <a:schemeClr val="accent2">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54" name="Picture 14" descr="https://yavarda.ru/images/artmir/1220_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17647" y="4028605"/>
            <a:ext cx="3899609" cy="2459110"/>
          </a:xfrm>
          <a:prstGeom prst="roundRect">
            <a:avLst>
              <a:gd name="adj" fmla="val 16667"/>
            </a:avLst>
          </a:prstGeom>
          <a:ln>
            <a:noFill/>
          </a:ln>
          <a:effectLst>
            <a:glow rad="139700">
              <a:schemeClr val="accent2">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42952"/>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33000">
              <a:srgbClr val="FF9900">
                <a:tint val="66000"/>
                <a:satMod val="160000"/>
              </a:srgbClr>
            </a:gs>
            <a:gs pos="44000">
              <a:srgbClr val="FF9900">
                <a:tint val="44500"/>
                <a:satMod val="160000"/>
              </a:srgbClr>
            </a:gs>
            <a:gs pos="100000">
              <a:srgbClr val="FF9900">
                <a:tint val="23500"/>
                <a:satMod val="160000"/>
              </a:srgbClr>
            </a:gs>
          </a:gsLst>
          <a:path path="circle">
            <a:fillToRect r="100000" b="100000"/>
          </a:path>
        </a:gradFill>
        <a:effectLst/>
      </p:bgPr>
    </p:bg>
    <p:spTree>
      <p:nvGrpSpPr>
        <p:cNvPr id="1" name=""/>
        <p:cNvGrpSpPr/>
        <p:nvPr/>
      </p:nvGrpSpPr>
      <p:grpSpPr>
        <a:xfrm>
          <a:off x="0" y="0"/>
          <a:ext cx="0" cy="0"/>
          <a:chOff x="0" y="0"/>
          <a:chExt cx="0" cy="0"/>
        </a:xfrm>
      </p:grpSpPr>
      <p:pic>
        <p:nvPicPr>
          <p:cNvPr id="5122" name="Picture 2" descr="C:\Users\Алексей\Pictures\9785431002830-201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34" r="16476"/>
          <a:stretch/>
        </p:blipFill>
        <p:spPr bwMode="auto">
          <a:xfrm rot="21339239">
            <a:off x="1267301" y="2377044"/>
            <a:ext cx="2743368" cy="4107423"/>
          </a:xfrm>
          <a:prstGeom prst="rect">
            <a:avLst/>
          </a:prstGeom>
          <a:solidFill>
            <a:srgbClr val="FFFFFF">
              <a:shade val="85000"/>
            </a:srgbClr>
          </a:solidFill>
          <a:ln w="190500" cap="sq">
            <a:solidFill>
              <a:srgbClr val="FFFF99"/>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 name="AutoShape 2" descr="https://www.bookvoed.ru/files/1836/36/35/4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AutoShape 4" descr="https://www.bookvoed.ru/files/1836/36/35/41.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6" descr="https://www.bookvoed.ru/files/1836/36/35/41.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31" name="Picture 7" descr="C:\Users\Алексей\Pictures\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65056">
            <a:off x="4928095" y="2380700"/>
            <a:ext cx="2820442" cy="4064038"/>
          </a:xfrm>
          <a:prstGeom prst="rect">
            <a:avLst/>
          </a:prstGeom>
          <a:solidFill>
            <a:srgbClr val="FFFFFF">
              <a:shade val="85000"/>
            </a:srgbClr>
          </a:solidFill>
          <a:ln w="190500" cap="sq">
            <a:solidFill>
              <a:srgbClr val="FFFF99"/>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5" name="Прямоугольник 4"/>
          <p:cNvSpPr/>
          <p:nvPr/>
        </p:nvSpPr>
        <p:spPr>
          <a:xfrm>
            <a:off x="155575" y="184372"/>
            <a:ext cx="8788681" cy="2031325"/>
          </a:xfrm>
          <a:prstGeom prst="rect">
            <a:avLst/>
          </a:prstGeom>
        </p:spPr>
        <p:txBody>
          <a:bodyPr wrap="square">
            <a:spAutoFit/>
          </a:bodyPr>
          <a:lstStyle/>
          <a:p>
            <a:pPr algn="just"/>
            <a:r>
              <a:rPr lang="ru-RU" sz="2100" dirty="0" smtClean="0">
                <a:latin typeface="Times New Roman" pitchFamily="18" charset="0"/>
                <a:cs typeface="Times New Roman" pitchFamily="18" charset="0"/>
              </a:rPr>
              <a:t>  </a:t>
            </a:r>
            <a:r>
              <a:rPr lang="ru-RU" sz="2000" dirty="0" smtClean="0">
                <a:latin typeface="Times New Roman" pitchFamily="18" charset="0"/>
                <a:cs typeface="Times New Roman" pitchFamily="18" charset="0"/>
              </a:rPr>
              <a:t>Эти пособия помогут </a:t>
            </a:r>
            <a:r>
              <a:rPr lang="ru-RU" sz="2000" dirty="0">
                <a:latin typeface="Times New Roman" pitchFamily="18" charset="0"/>
                <a:cs typeface="Times New Roman" pitchFamily="18" charset="0"/>
              </a:rPr>
              <a:t>педагогам приобщить детей к искусству театра теней в системе основного и дополнительного образования. </a:t>
            </a:r>
            <a:r>
              <a:rPr lang="ru-RU" sz="2000" dirty="0" smtClean="0">
                <a:latin typeface="Times New Roman" pitchFamily="18" charset="0"/>
                <a:cs typeface="Times New Roman" pitchFamily="18" charset="0"/>
              </a:rPr>
              <a:t>Включают </a:t>
            </a:r>
            <a:r>
              <a:rPr lang="ru-RU" sz="2000" dirty="0">
                <a:latin typeface="Times New Roman" pitchFamily="18" charset="0"/>
                <a:cs typeface="Times New Roman" pitchFamily="18" charset="0"/>
              </a:rPr>
              <a:t>исторический очерк, конкретные рекомендации по подготовке экранного оборудования, теневых кукол и декораций. </a:t>
            </a:r>
            <a:r>
              <a:rPr lang="ru-RU" sz="2000" dirty="0" smtClean="0">
                <a:latin typeface="Times New Roman" pitchFamily="18" charset="0"/>
                <a:cs typeface="Times New Roman" pitchFamily="18" charset="0"/>
              </a:rPr>
              <a:t>Раскрывают </a:t>
            </a:r>
            <a:r>
              <a:rPr lang="ru-RU" sz="2000" dirty="0">
                <a:latin typeface="Times New Roman" pitchFamily="18" charset="0"/>
                <a:cs typeface="Times New Roman" pitchFamily="18" charset="0"/>
              </a:rPr>
              <a:t>сценические секреты. </a:t>
            </a:r>
            <a:r>
              <a:rPr lang="ru-RU" sz="2000" dirty="0" smtClean="0">
                <a:latin typeface="Times New Roman" pitchFamily="18" charset="0"/>
                <a:cs typeface="Times New Roman" pitchFamily="18" charset="0"/>
              </a:rPr>
              <a:t>Содержат </a:t>
            </a:r>
            <a:r>
              <a:rPr lang="ru-RU" sz="2000" dirty="0">
                <a:latin typeface="Times New Roman" pitchFamily="18" charset="0"/>
                <a:cs typeface="Times New Roman" pitchFamily="18" charset="0"/>
              </a:rPr>
              <a:t>фольклорный и литературный материал, сценарии спектаклей, выкройки сказочных персонажей. </a:t>
            </a:r>
          </a:p>
        </p:txBody>
      </p:sp>
    </p:spTree>
    <p:extLst>
      <p:ext uri="{BB962C8B-B14F-4D97-AF65-F5344CB8AC3E}">
        <p14:creationId xmlns:p14="http://schemas.microsoft.com/office/powerpoint/2010/main" val="24395052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6000">
              <a:srgbClr val="FF9900">
                <a:tint val="66000"/>
                <a:satMod val="160000"/>
              </a:srgbClr>
            </a:gs>
            <a:gs pos="0">
              <a:srgbClr val="FF9900">
                <a:tint val="44500"/>
                <a:satMod val="160000"/>
              </a:srgbClr>
            </a:gs>
            <a:gs pos="65000">
              <a:srgbClr val="FF9900">
                <a:tint val="23500"/>
                <a:satMod val="160000"/>
              </a:srgbClr>
            </a:gs>
          </a:gsLst>
          <a:path path="circle">
            <a:fillToRect r="100000" b="100000"/>
          </a:path>
        </a:gradFill>
        <a:effectLst/>
      </p:bgPr>
    </p:bg>
    <p:spTree>
      <p:nvGrpSpPr>
        <p:cNvPr id="1" name=""/>
        <p:cNvGrpSpPr/>
        <p:nvPr/>
      </p:nvGrpSpPr>
      <p:grpSpPr>
        <a:xfrm>
          <a:off x="0" y="0"/>
          <a:ext cx="0" cy="0"/>
          <a:chOff x="0" y="0"/>
          <a:chExt cx="0" cy="0"/>
        </a:xfrm>
      </p:grpSpPr>
      <p:pic>
        <p:nvPicPr>
          <p:cNvPr id="1026" name="Picture 2" descr="http://imaginethis.ca/wp-content/uploads/2017/12/movie-theatre-768x453.jpg"/>
          <p:cNvPicPr>
            <a:picLocks noChangeAspect="1" noChangeArrowheads="1"/>
          </p:cNvPicPr>
          <p:nvPr/>
        </p:nvPicPr>
        <p:blipFill rotWithShape="1">
          <a:blip r:embed="rId2">
            <a:extLst>
              <a:ext uri="{28A0092B-C50C-407E-A947-70E740481C1C}">
                <a14:useLocalDpi xmlns:a14="http://schemas.microsoft.com/office/drawing/2010/main" val="0"/>
              </a:ext>
            </a:extLst>
          </a:blip>
          <a:srcRect l="10074" r="10216"/>
          <a:stretch/>
        </p:blipFill>
        <p:spPr bwMode="auto">
          <a:xfrm>
            <a:off x="-48244" y="0"/>
            <a:ext cx="9240487" cy="6857999"/>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881589" y="836712"/>
            <a:ext cx="7380820" cy="1400383"/>
          </a:xfrm>
          <a:prstGeom prst="rect">
            <a:avLst/>
          </a:prstGeom>
          <a:noFill/>
        </p:spPr>
        <p:txBody>
          <a:bodyPr wrap="square" lIns="91440" tIns="45720" rIns="91440" bIns="45720">
            <a:prstTxWarp prst="textPlain">
              <a:avLst/>
            </a:prstTxWarp>
            <a:spAutoFit/>
          </a:bodyPr>
          <a:lstStyle/>
          <a:p>
            <a:pPr marL="0" indent="0" algn="ctr">
              <a:buNone/>
            </a:pPr>
            <a:endParaRPr lang="ru-RU" sz="800" b="1" i="1" cap="none" spc="0" dirty="0" smtClean="0">
              <a:ln w="10541" cmpd="sng">
                <a:solidFill>
                  <a:srgbClr val="800000"/>
                </a:solidFill>
                <a:prstDash val="solid"/>
              </a:ln>
              <a:solidFill>
                <a:srgbClr val="800000"/>
              </a:solidFill>
              <a:effectLst/>
              <a:latin typeface="Monotype Corsiva" pitchFamily="66" charset="0"/>
            </a:endParaRPr>
          </a:p>
          <a:p>
            <a:pPr marL="0" indent="0" algn="ctr">
              <a:buNone/>
            </a:pPr>
            <a:r>
              <a:rPr lang="ru-RU" sz="3400" b="1" i="1" cap="none" spc="0" dirty="0" smtClean="0">
                <a:ln w="10541" cmpd="sng">
                  <a:solidFill>
                    <a:srgbClr val="800000"/>
                  </a:solidFill>
                  <a:prstDash val="solid"/>
                </a:ln>
                <a:solidFill>
                  <a:srgbClr val="660033"/>
                </a:solidFill>
                <a:effectLst/>
                <a:latin typeface="Monotype Corsiva" pitchFamily="66" charset="0"/>
              </a:rPr>
              <a:t>Театр теней – </a:t>
            </a:r>
          </a:p>
          <a:p>
            <a:pPr marL="0" indent="0" algn="ctr">
              <a:buNone/>
            </a:pPr>
            <a:endParaRPr lang="ru-RU" sz="700" b="1" i="1" cap="none" spc="0" dirty="0" smtClean="0">
              <a:ln w="10541" cmpd="sng">
                <a:solidFill>
                  <a:srgbClr val="800000"/>
                </a:solidFill>
                <a:prstDash val="solid"/>
              </a:ln>
              <a:solidFill>
                <a:srgbClr val="660033"/>
              </a:solidFill>
              <a:effectLst/>
              <a:latin typeface="Monotype Corsiva" pitchFamily="66" charset="0"/>
            </a:endParaRPr>
          </a:p>
          <a:p>
            <a:pPr marL="0" indent="0" algn="ctr">
              <a:buNone/>
            </a:pPr>
            <a:r>
              <a:rPr lang="ru-RU" sz="3400" b="1" i="1" cap="none" spc="0" dirty="0" smtClean="0">
                <a:ln w="10541" cmpd="sng">
                  <a:solidFill>
                    <a:srgbClr val="800000"/>
                  </a:solidFill>
                  <a:prstDash val="solid"/>
                </a:ln>
                <a:solidFill>
                  <a:srgbClr val="660033"/>
                </a:solidFill>
                <a:effectLst/>
                <a:latin typeface="Monotype Corsiva" pitchFamily="66" charset="0"/>
              </a:rPr>
              <a:t>«захватывающий и воспитывающий»</a:t>
            </a:r>
            <a:endParaRPr lang="ru-RU" sz="3400" b="1" cap="none" spc="0" dirty="0">
              <a:ln w="10541" cmpd="sng">
                <a:solidFill>
                  <a:srgbClr val="800000"/>
                </a:solidFill>
                <a:prstDash val="solid"/>
              </a:ln>
              <a:solidFill>
                <a:srgbClr val="660033"/>
              </a:solidFill>
              <a:effectLst/>
              <a:latin typeface="Monotype Corsiva" pitchFamily="66" charset="0"/>
            </a:endParaRPr>
          </a:p>
        </p:txBody>
      </p:sp>
      <p:pic>
        <p:nvPicPr>
          <p:cNvPr id="1036" name="Picture 12" descr="C:\Users\Алексей\Pictures\DSC7614-1-2.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720" b="99682" l="0" r="97058"/>
                    </a14:imgEffect>
                  </a14:imgLayer>
                </a14:imgProps>
              </a:ext>
              <a:ext uri="{28A0092B-C50C-407E-A947-70E740481C1C}">
                <a14:useLocalDpi xmlns:a14="http://schemas.microsoft.com/office/drawing/2010/main" val="0"/>
              </a:ext>
            </a:extLst>
          </a:blip>
          <a:srcRect/>
          <a:stretch>
            <a:fillRect/>
          </a:stretch>
        </p:blipFill>
        <p:spPr bwMode="auto">
          <a:xfrm>
            <a:off x="2396489" y="2000429"/>
            <a:ext cx="4351020" cy="287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0763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026" name="Picture 2" descr="C:\Users\Алексей\Pictures\_orig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908718"/>
            <a:ext cx="6408712" cy="4929779"/>
          </a:xfrm>
          <a:prstGeom prst="roundRect">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Заголовок 1"/>
          <p:cNvSpPr>
            <a:spLocks noGrp="1"/>
          </p:cNvSpPr>
          <p:nvPr>
            <p:ph type="title"/>
          </p:nvPr>
        </p:nvSpPr>
        <p:spPr>
          <a:xfrm>
            <a:off x="107504" y="-121630"/>
            <a:ext cx="9036496" cy="1143000"/>
          </a:xfrm>
        </p:spPr>
        <p:txBody>
          <a:bodyPr>
            <a:normAutofit/>
          </a:bodyPr>
          <a:lstStyle/>
          <a:p>
            <a:r>
              <a:rPr lang="ru-RU" sz="2800" dirty="0" smtClean="0">
                <a:ln>
                  <a:solidFill>
                    <a:srgbClr val="92D050"/>
                  </a:solidFill>
                </a:ln>
                <a:solidFill>
                  <a:srgbClr val="00B050"/>
                </a:solidFill>
                <a:latin typeface="Arial Black" pitchFamily="34" charset="0"/>
              </a:rPr>
              <a:t>Показ теневого театра в средней группе</a:t>
            </a:r>
            <a:endParaRPr lang="ru-RU" sz="2800" dirty="0">
              <a:ln>
                <a:solidFill>
                  <a:srgbClr val="92D050"/>
                </a:solidFill>
              </a:ln>
              <a:solidFill>
                <a:srgbClr val="00B050"/>
              </a:solidFill>
              <a:latin typeface="Arial Black" pitchFamily="34" charset="0"/>
            </a:endParaRPr>
          </a:p>
        </p:txBody>
      </p:sp>
      <p:sp>
        <p:nvSpPr>
          <p:cNvPr id="6" name="Заголовок 1"/>
          <p:cNvSpPr txBox="1">
            <a:spLocks/>
          </p:cNvSpPr>
          <p:nvPr/>
        </p:nvSpPr>
        <p:spPr>
          <a:xfrm>
            <a:off x="2699792" y="939557"/>
            <a:ext cx="4104456" cy="622991"/>
          </a:xfrm>
          <a:prstGeom prst="rect">
            <a:avLst/>
          </a:prstGeom>
        </p:spPr>
        <p:txBody>
          <a:bodyPr vert="horz" lIns="91440" tIns="45720" rIns="91440" bIns="45720" rtlCol="0" anchor="ctr">
            <a:prstTxWarp prst="textWave1">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dirty="0" smtClean="0">
                <a:ln>
                  <a:solidFill>
                    <a:schemeClr val="accent6"/>
                  </a:solidFill>
                </a:ln>
                <a:solidFill>
                  <a:srgbClr val="FFFF99"/>
                </a:solidFill>
                <a:latin typeface="Arial Black" pitchFamily="34" charset="0"/>
              </a:rPr>
              <a:t>Кошки- мышки</a:t>
            </a:r>
            <a:endParaRPr lang="ru-RU" sz="2800" dirty="0">
              <a:ln>
                <a:solidFill>
                  <a:schemeClr val="accent6"/>
                </a:solidFill>
              </a:ln>
              <a:solidFill>
                <a:srgbClr val="FFFF99"/>
              </a:solidFill>
              <a:latin typeface="Arial Black" pitchFamily="34" charset="0"/>
            </a:endParaRPr>
          </a:p>
        </p:txBody>
      </p:sp>
      <p:sp>
        <p:nvSpPr>
          <p:cNvPr id="7" name="Заголовок 1"/>
          <p:cNvSpPr txBox="1">
            <a:spLocks/>
          </p:cNvSpPr>
          <p:nvPr/>
        </p:nvSpPr>
        <p:spPr>
          <a:xfrm>
            <a:off x="129020" y="5805264"/>
            <a:ext cx="903649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ru-RU" sz="1800" dirty="0" smtClean="0">
                <a:ln>
                  <a:solidFill>
                    <a:srgbClr val="00B050"/>
                  </a:solidFill>
                </a:ln>
                <a:solidFill>
                  <a:srgbClr val="00B050"/>
                </a:solidFill>
                <a:latin typeface="Arial Black" pitchFamily="34" charset="0"/>
              </a:rPr>
              <a:t>Подготовили:</a:t>
            </a:r>
            <a:r>
              <a:rPr lang="ru-RU" sz="1800" dirty="0" smtClean="0">
                <a:ln>
                  <a:solidFill>
                    <a:srgbClr val="0070C0"/>
                  </a:solidFill>
                </a:ln>
                <a:solidFill>
                  <a:schemeClr val="tx2"/>
                </a:solidFill>
                <a:latin typeface="Arial Black" pitchFamily="34" charset="0"/>
              </a:rPr>
              <a:t> </a:t>
            </a:r>
            <a:r>
              <a:rPr lang="ru-RU" sz="1800" dirty="0" smtClean="0">
                <a:ln>
                  <a:solidFill>
                    <a:srgbClr val="CC6600"/>
                  </a:solidFill>
                </a:ln>
                <a:solidFill>
                  <a:schemeClr val="accent2">
                    <a:lumMod val="50000"/>
                  </a:schemeClr>
                </a:solidFill>
                <a:latin typeface="Arial Black" pitchFamily="34" charset="0"/>
              </a:rPr>
              <a:t>Алешина Л.И., Емельянова Л.Б., Бондарева Л.И., </a:t>
            </a:r>
            <a:r>
              <a:rPr lang="ru-RU" sz="1800" dirty="0" err="1" smtClean="0">
                <a:ln>
                  <a:solidFill>
                    <a:srgbClr val="CC6600"/>
                  </a:solidFill>
                </a:ln>
                <a:solidFill>
                  <a:schemeClr val="accent2">
                    <a:lumMod val="50000"/>
                  </a:schemeClr>
                </a:solidFill>
                <a:latin typeface="Arial Black" pitchFamily="34" charset="0"/>
              </a:rPr>
              <a:t>Сидорва</a:t>
            </a:r>
            <a:r>
              <a:rPr lang="ru-RU" sz="1800" dirty="0" smtClean="0">
                <a:ln>
                  <a:solidFill>
                    <a:srgbClr val="CC6600"/>
                  </a:solidFill>
                </a:ln>
                <a:solidFill>
                  <a:schemeClr val="accent2">
                    <a:lumMod val="50000"/>
                  </a:schemeClr>
                </a:solidFill>
                <a:latin typeface="Arial Black" pitchFamily="34" charset="0"/>
              </a:rPr>
              <a:t> З.Н., </a:t>
            </a:r>
            <a:r>
              <a:rPr lang="ru-RU" sz="1800" dirty="0" err="1" smtClean="0">
                <a:ln>
                  <a:solidFill>
                    <a:srgbClr val="CC6600"/>
                  </a:solidFill>
                </a:ln>
                <a:solidFill>
                  <a:schemeClr val="accent2">
                    <a:lumMod val="50000"/>
                  </a:schemeClr>
                </a:solidFill>
                <a:latin typeface="Arial Black" pitchFamily="34" charset="0"/>
              </a:rPr>
              <a:t>Ворнцова</a:t>
            </a:r>
            <a:r>
              <a:rPr lang="ru-RU" sz="1800" dirty="0" smtClean="0">
                <a:ln>
                  <a:solidFill>
                    <a:srgbClr val="CC6600"/>
                  </a:solidFill>
                </a:ln>
                <a:solidFill>
                  <a:schemeClr val="accent2">
                    <a:lumMod val="50000"/>
                  </a:schemeClr>
                </a:solidFill>
                <a:latin typeface="Arial Black" pitchFamily="34" charset="0"/>
              </a:rPr>
              <a:t> Е.В.</a:t>
            </a:r>
            <a:endParaRPr lang="ru-RU" sz="1800" dirty="0">
              <a:ln>
                <a:solidFill>
                  <a:srgbClr val="CC6600"/>
                </a:solidFill>
              </a:ln>
              <a:solidFill>
                <a:schemeClr val="accent2">
                  <a:lumMod val="50000"/>
                </a:schemeClr>
              </a:solidFill>
              <a:latin typeface="Arial Black" pitchFamily="34" charset="0"/>
            </a:endParaRPr>
          </a:p>
        </p:txBody>
      </p:sp>
    </p:spTree>
    <p:extLst>
      <p:ext uri="{BB962C8B-B14F-4D97-AF65-F5344CB8AC3E}">
        <p14:creationId xmlns:p14="http://schemas.microsoft.com/office/powerpoint/2010/main" val="3169795895"/>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6148" name="Picture 4" descr="C:\Users\Алексей\Pictures\20181025_093136.mp4_snapshot_00.20_[2018.10.25_19.16.3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326" r="7846"/>
          <a:stretch/>
        </p:blipFill>
        <p:spPr bwMode="auto">
          <a:xfrm>
            <a:off x="3627055" y="3284984"/>
            <a:ext cx="5364697" cy="3435846"/>
          </a:xfrm>
          <a:prstGeom prst="rect">
            <a:avLst/>
          </a:prstGeom>
          <a:noFill/>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6147" name="Picture 3" descr="C:\Users\Алексей\Pictures\20181025_095448.mp4_snapshot_00.34_[2018.10.25_19.18.53].jpg"/>
          <p:cNvPicPr>
            <a:picLocks noChangeAspect="1" noChangeArrowheads="1"/>
          </p:cNvPicPr>
          <p:nvPr/>
        </p:nvPicPr>
        <p:blipFill rotWithShape="1">
          <a:blip r:embed="rId3">
            <a:extLst>
              <a:ext uri="{28A0092B-C50C-407E-A947-70E740481C1C}">
                <a14:useLocalDpi xmlns:a14="http://schemas.microsoft.com/office/drawing/2010/main" val="0"/>
              </a:ext>
            </a:extLst>
          </a:blip>
          <a:srcRect l="35077" t="36666" r="16308"/>
          <a:stretch/>
        </p:blipFill>
        <p:spPr bwMode="auto">
          <a:xfrm>
            <a:off x="251520" y="231131"/>
            <a:ext cx="5248334" cy="3845942"/>
          </a:xfrm>
          <a:prstGeom prst="rect">
            <a:avLst/>
          </a:prstGeom>
          <a:noFill/>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6149" name="Picture 5" descr="C:\Users\Алексей\Pictures\20181025_095448.mp4_snapshot_01.10_[2018.10.25_19.19.4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153" t="41316" r="14001"/>
          <a:stretch/>
        </p:blipFill>
        <p:spPr bwMode="auto">
          <a:xfrm>
            <a:off x="5762055" y="628364"/>
            <a:ext cx="3247597" cy="2067693"/>
          </a:xfrm>
          <a:prstGeom prst="rect">
            <a:avLst/>
          </a:prstGeom>
          <a:noFill/>
          <a:effectLst>
            <a:glow rad="1397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6150" name="Picture 6" descr="C:\Users\Алексей\Pictures\20181025_095828.mp4_snapshot_00.08_[2018.10.25_19.19.5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693" t="27368" r="22615" b="16563"/>
          <a:stretch/>
        </p:blipFill>
        <p:spPr bwMode="auto">
          <a:xfrm>
            <a:off x="539552" y="4437112"/>
            <a:ext cx="2639829" cy="2151749"/>
          </a:xfrm>
          <a:prstGeom prst="rect">
            <a:avLst/>
          </a:prstGeom>
          <a:noFill/>
          <a:effectLst>
            <a:glow rad="1397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702461"/>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21630"/>
            <a:ext cx="9036496" cy="1143000"/>
          </a:xfrm>
        </p:spPr>
        <p:txBody>
          <a:bodyPr>
            <a:normAutofit/>
          </a:bodyPr>
          <a:lstStyle/>
          <a:p>
            <a:r>
              <a:rPr lang="ru-RU" sz="2800" dirty="0" smtClean="0">
                <a:ln>
                  <a:solidFill>
                    <a:schemeClr val="tx2"/>
                  </a:solidFill>
                </a:ln>
                <a:solidFill>
                  <a:srgbClr val="0070C0"/>
                </a:solidFill>
                <a:latin typeface="Arial Black" pitchFamily="34" charset="0"/>
              </a:rPr>
              <a:t>Показ теневого театра в старшей группе</a:t>
            </a:r>
            <a:endParaRPr lang="ru-RU" sz="2800" dirty="0">
              <a:ln>
                <a:solidFill>
                  <a:schemeClr val="tx2"/>
                </a:solidFill>
              </a:ln>
              <a:solidFill>
                <a:srgbClr val="0070C0"/>
              </a:solidFill>
              <a:latin typeface="Arial Black" pitchFamily="34" charset="0"/>
            </a:endParaRPr>
          </a:p>
        </p:txBody>
      </p:sp>
      <p:pic>
        <p:nvPicPr>
          <p:cNvPr id="8194" name="Picture 2" descr="C:\Users\Алексей\Pictures\100594769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905783"/>
            <a:ext cx="7344816" cy="4879056"/>
          </a:xfrm>
          <a:prstGeom prst="roundRect">
            <a:avLst/>
          </a:prstGeom>
          <a:ln>
            <a:no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Заголовок 1"/>
          <p:cNvSpPr txBox="1">
            <a:spLocks/>
          </p:cNvSpPr>
          <p:nvPr/>
        </p:nvSpPr>
        <p:spPr>
          <a:xfrm>
            <a:off x="129020" y="5805264"/>
            <a:ext cx="903649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ru-RU" sz="1800" dirty="0" smtClean="0">
                <a:ln>
                  <a:solidFill>
                    <a:srgbClr val="0070C0"/>
                  </a:solidFill>
                </a:ln>
                <a:solidFill>
                  <a:schemeClr val="tx2"/>
                </a:solidFill>
                <a:latin typeface="Arial Black" pitchFamily="34" charset="0"/>
              </a:rPr>
              <a:t>Подготовили: </a:t>
            </a:r>
            <a:r>
              <a:rPr lang="ru-RU" sz="1800" dirty="0" err="1" smtClean="0">
                <a:ln>
                  <a:solidFill>
                    <a:srgbClr val="CC6600"/>
                  </a:solidFill>
                </a:ln>
                <a:solidFill>
                  <a:schemeClr val="accent2">
                    <a:lumMod val="50000"/>
                  </a:schemeClr>
                </a:solidFill>
                <a:latin typeface="Arial Black" pitchFamily="34" charset="0"/>
              </a:rPr>
              <a:t>Гурная</a:t>
            </a:r>
            <a:r>
              <a:rPr lang="ru-RU" sz="1800" dirty="0" smtClean="0">
                <a:ln>
                  <a:solidFill>
                    <a:srgbClr val="CC6600"/>
                  </a:solidFill>
                </a:ln>
                <a:solidFill>
                  <a:schemeClr val="accent2">
                    <a:lumMod val="50000"/>
                  </a:schemeClr>
                </a:solidFill>
                <a:latin typeface="Arial Black" pitchFamily="34" charset="0"/>
              </a:rPr>
              <a:t> В.П.,  Денисова Ю.В., </a:t>
            </a:r>
            <a:r>
              <a:rPr lang="ru-RU" sz="1800" dirty="0" err="1" smtClean="0">
                <a:ln>
                  <a:solidFill>
                    <a:srgbClr val="CC6600"/>
                  </a:solidFill>
                </a:ln>
                <a:solidFill>
                  <a:schemeClr val="accent2">
                    <a:lumMod val="50000"/>
                  </a:schemeClr>
                </a:solidFill>
                <a:latin typeface="Arial Black" pitchFamily="34" charset="0"/>
              </a:rPr>
              <a:t>Ледовская</a:t>
            </a:r>
            <a:r>
              <a:rPr lang="ru-RU" sz="1800" dirty="0" smtClean="0">
                <a:ln>
                  <a:solidFill>
                    <a:srgbClr val="CC6600"/>
                  </a:solidFill>
                </a:ln>
                <a:solidFill>
                  <a:schemeClr val="accent2">
                    <a:lumMod val="50000"/>
                  </a:schemeClr>
                </a:solidFill>
                <a:latin typeface="Arial Black" pitchFamily="34" charset="0"/>
              </a:rPr>
              <a:t> И.А., </a:t>
            </a:r>
            <a:r>
              <a:rPr lang="ru-RU" sz="1800" dirty="0" err="1" smtClean="0">
                <a:ln>
                  <a:solidFill>
                    <a:srgbClr val="CC6600"/>
                  </a:solidFill>
                </a:ln>
                <a:solidFill>
                  <a:schemeClr val="accent2">
                    <a:lumMod val="50000"/>
                  </a:schemeClr>
                </a:solidFill>
                <a:latin typeface="Arial Black" pitchFamily="34" charset="0"/>
              </a:rPr>
              <a:t>Дремова</a:t>
            </a:r>
            <a:r>
              <a:rPr lang="ru-RU" sz="1800" dirty="0" smtClean="0">
                <a:ln>
                  <a:solidFill>
                    <a:srgbClr val="CC6600"/>
                  </a:solidFill>
                </a:ln>
                <a:solidFill>
                  <a:schemeClr val="accent2">
                    <a:lumMod val="50000"/>
                  </a:schemeClr>
                </a:solidFill>
                <a:latin typeface="Arial Black" pitchFamily="34" charset="0"/>
              </a:rPr>
              <a:t> М.А., Еременко Е.Н., </a:t>
            </a:r>
            <a:r>
              <a:rPr lang="ru-RU" sz="1800" dirty="0" err="1" smtClean="0">
                <a:ln>
                  <a:solidFill>
                    <a:srgbClr val="CC6600"/>
                  </a:solidFill>
                </a:ln>
                <a:solidFill>
                  <a:schemeClr val="accent2">
                    <a:lumMod val="50000"/>
                  </a:schemeClr>
                </a:solidFill>
                <a:latin typeface="Arial Black" pitchFamily="34" charset="0"/>
              </a:rPr>
              <a:t>Феськова</a:t>
            </a:r>
            <a:r>
              <a:rPr lang="ru-RU" sz="1800" dirty="0" smtClean="0">
                <a:ln>
                  <a:solidFill>
                    <a:srgbClr val="CC6600"/>
                  </a:solidFill>
                </a:ln>
                <a:solidFill>
                  <a:schemeClr val="accent2">
                    <a:lumMod val="50000"/>
                  </a:schemeClr>
                </a:solidFill>
                <a:latin typeface="Arial Black" pitchFamily="34" charset="0"/>
              </a:rPr>
              <a:t> Е.В.,  </a:t>
            </a:r>
            <a:r>
              <a:rPr lang="ru-RU" sz="1800" dirty="0" err="1" smtClean="0">
                <a:ln>
                  <a:solidFill>
                    <a:srgbClr val="CC6600"/>
                  </a:solidFill>
                </a:ln>
                <a:solidFill>
                  <a:schemeClr val="accent2">
                    <a:lumMod val="50000"/>
                  </a:schemeClr>
                </a:solidFill>
                <a:latin typeface="Arial Black" pitchFamily="34" charset="0"/>
              </a:rPr>
              <a:t>Шитакова</a:t>
            </a:r>
            <a:r>
              <a:rPr lang="ru-RU" sz="1800" dirty="0" smtClean="0">
                <a:ln>
                  <a:solidFill>
                    <a:srgbClr val="CC6600"/>
                  </a:solidFill>
                </a:ln>
                <a:solidFill>
                  <a:schemeClr val="accent2">
                    <a:lumMod val="50000"/>
                  </a:schemeClr>
                </a:solidFill>
                <a:latin typeface="Arial Black" pitchFamily="34" charset="0"/>
              </a:rPr>
              <a:t> И.В.</a:t>
            </a:r>
            <a:endParaRPr lang="ru-RU" sz="1800" dirty="0">
              <a:ln>
                <a:solidFill>
                  <a:srgbClr val="CC6600"/>
                </a:solidFill>
              </a:ln>
              <a:solidFill>
                <a:schemeClr val="accent2">
                  <a:lumMod val="50000"/>
                </a:schemeClr>
              </a:solidFill>
              <a:latin typeface="Arial Black" pitchFamily="34" charset="0"/>
            </a:endParaRPr>
          </a:p>
        </p:txBody>
      </p:sp>
    </p:spTree>
    <p:extLst>
      <p:ext uri="{BB962C8B-B14F-4D97-AF65-F5344CB8AC3E}">
        <p14:creationId xmlns:p14="http://schemas.microsoft.com/office/powerpoint/2010/main" val="89306200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2D050">
            <a:alpha val="20000"/>
          </a:srgbClr>
        </a:solidFill>
        <a:effectLst/>
      </p:bgPr>
    </p:bg>
    <p:spTree>
      <p:nvGrpSpPr>
        <p:cNvPr id="1" name=""/>
        <p:cNvGrpSpPr/>
        <p:nvPr/>
      </p:nvGrpSpPr>
      <p:grpSpPr>
        <a:xfrm>
          <a:off x="0" y="0"/>
          <a:ext cx="0" cy="0"/>
          <a:chOff x="0" y="0"/>
          <a:chExt cx="0" cy="0"/>
        </a:xfrm>
      </p:grpSpPr>
      <p:pic>
        <p:nvPicPr>
          <p:cNvPr id="4097" name="Picture 1" descr="C:\Users\Алексей\Pictures\EqGE-NgFR7c.jpg"/>
          <p:cNvPicPr>
            <a:picLocks noChangeAspect="1" noChangeArrowheads="1"/>
          </p:cNvPicPr>
          <p:nvPr/>
        </p:nvPicPr>
        <p:blipFill rotWithShape="1">
          <a:blip r:embed="rId2">
            <a:extLst>
              <a:ext uri="{28A0092B-C50C-407E-A947-70E740481C1C}">
                <a14:useLocalDpi xmlns:a14="http://schemas.microsoft.com/office/drawing/2010/main" val="0"/>
              </a:ext>
            </a:extLst>
          </a:blip>
          <a:srcRect l="20090" r="25983" b="11770"/>
          <a:stretch/>
        </p:blipFill>
        <p:spPr bwMode="auto">
          <a:xfrm>
            <a:off x="413407" y="287957"/>
            <a:ext cx="4104456" cy="3296787"/>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098" name="Picture 2" descr="C:\Users\Алексей\Pictures\8d7210340a.720.mp4_snapshot_00.08_[2018.10.25_19.39.22].jpg"/>
          <p:cNvPicPr>
            <a:picLocks noChangeAspect="1" noChangeArrowheads="1"/>
          </p:cNvPicPr>
          <p:nvPr/>
        </p:nvPicPr>
        <p:blipFill rotWithShape="1">
          <a:blip r:embed="rId3">
            <a:extLst>
              <a:ext uri="{28A0092B-C50C-407E-A947-70E740481C1C}">
                <a14:useLocalDpi xmlns:a14="http://schemas.microsoft.com/office/drawing/2010/main" val="0"/>
              </a:ext>
            </a:extLst>
          </a:blip>
          <a:srcRect b="12256"/>
          <a:stretch/>
        </p:blipFill>
        <p:spPr bwMode="auto">
          <a:xfrm>
            <a:off x="5029671" y="354075"/>
            <a:ext cx="3857625" cy="6017477"/>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099" name="Picture 3" descr="C:\Users\Алексей\Pictures\8d7210340a.720.mp4_snapshot_00.20_[2018.10.25_19.42.0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0000" b="7094"/>
          <a:stretch/>
        </p:blipFill>
        <p:spPr bwMode="auto">
          <a:xfrm>
            <a:off x="755577" y="3933056"/>
            <a:ext cx="2952328" cy="2776860"/>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657553"/>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AutoShape 2" descr="https://uti-puti.com.ua/img/01/4w.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051" name="Picture 3" descr="C:\Users\Алексей\Pictures\4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9030" y="1148158"/>
            <a:ext cx="5165257" cy="47234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Заголовок 1"/>
          <p:cNvSpPr>
            <a:spLocks noGrp="1"/>
          </p:cNvSpPr>
          <p:nvPr>
            <p:ph type="title"/>
          </p:nvPr>
        </p:nvSpPr>
        <p:spPr>
          <a:xfrm>
            <a:off x="107504" y="-10141"/>
            <a:ext cx="9036496" cy="1143000"/>
          </a:xfrm>
        </p:spPr>
        <p:txBody>
          <a:bodyPr>
            <a:normAutofit/>
          </a:bodyPr>
          <a:lstStyle/>
          <a:p>
            <a:r>
              <a:rPr lang="ru-RU" sz="2800" dirty="0" smtClean="0">
                <a:ln>
                  <a:solidFill>
                    <a:srgbClr val="660066"/>
                  </a:solidFill>
                </a:ln>
                <a:solidFill>
                  <a:srgbClr val="7030A0"/>
                </a:solidFill>
                <a:latin typeface="Arial Black" pitchFamily="34" charset="0"/>
              </a:rPr>
              <a:t>Показ теневого театра в подготовительной  группе «Как приручили тень»</a:t>
            </a:r>
            <a:endParaRPr lang="ru-RU" sz="2800" dirty="0">
              <a:ln>
                <a:solidFill>
                  <a:srgbClr val="660066"/>
                </a:solidFill>
              </a:ln>
              <a:solidFill>
                <a:srgbClr val="7030A0"/>
              </a:solidFill>
              <a:latin typeface="Arial Black" pitchFamily="34" charset="0"/>
            </a:endParaRPr>
          </a:p>
        </p:txBody>
      </p:sp>
      <p:sp>
        <p:nvSpPr>
          <p:cNvPr id="7" name="Заголовок 1"/>
          <p:cNvSpPr txBox="1">
            <a:spLocks/>
          </p:cNvSpPr>
          <p:nvPr/>
        </p:nvSpPr>
        <p:spPr>
          <a:xfrm>
            <a:off x="129020" y="5805264"/>
            <a:ext cx="903649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ru-RU" sz="1800" dirty="0" smtClean="0">
                <a:ln>
                  <a:solidFill>
                    <a:srgbClr val="660066"/>
                  </a:solidFill>
                </a:ln>
                <a:solidFill>
                  <a:srgbClr val="7030A0"/>
                </a:solidFill>
                <a:latin typeface="Arial Black" pitchFamily="34" charset="0"/>
              </a:rPr>
              <a:t>Подготовили:</a:t>
            </a:r>
            <a:r>
              <a:rPr lang="ru-RU" sz="1800" dirty="0" smtClean="0">
                <a:ln>
                  <a:solidFill>
                    <a:srgbClr val="0070C0"/>
                  </a:solidFill>
                </a:ln>
                <a:solidFill>
                  <a:schemeClr val="tx2"/>
                </a:solidFill>
                <a:latin typeface="Arial Black" pitchFamily="34" charset="0"/>
              </a:rPr>
              <a:t> </a:t>
            </a:r>
            <a:r>
              <a:rPr lang="ru-RU" sz="1800" dirty="0" err="1" smtClean="0">
                <a:ln>
                  <a:solidFill>
                    <a:schemeClr val="bg1">
                      <a:lumMod val="50000"/>
                    </a:schemeClr>
                  </a:solidFill>
                </a:ln>
                <a:latin typeface="Arial Black" pitchFamily="34" charset="0"/>
              </a:rPr>
              <a:t>Агаркова</a:t>
            </a:r>
            <a:r>
              <a:rPr lang="ru-RU" sz="1800" dirty="0" smtClean="0">
                <a:ln>
                  <a:solidFill>
                    <a:schemeClr val="bg1">
                      <a:lumMod val="50000"/>
                    </a:schemeClr>
                  </a:solidFill>
                </a:ln>
                <a:latin typeface="Arial Black" pitchFamily="34" charset="0"/>
              </a:rPr>
              <a:t> Е.А., Меланьина Е.М., </a:t>
            </a:r>
            <a:r>
              <a:rPr lang="ru-RU" sz="1800" dirty="0" err="1" smtClean="0">
                <a:ln>
                  <a:solidFill>
                    <a:schemeClr val="bg1">
                      <a:lumMod val="50000"/>
                    </a:schemeClr>
                  </a:solidFill>
                </a:ln>
                <a:latin typeface="Arial Black" pitchFamily="34" charset="0"/>
              </a:rPr>
              <a:t>Башкеева</a:t>
            </a:r>
            <a:r>
              <a:rPr lang="ru-RU" sz="1800" dirty="0" smtClean="0">
                <a:ln>
                  <a:solidFill>
                    <a:schemeClr val="bg1">
                      <a:lumMod val="50000"/>
                    </a:schemeClr>
                  </a:solidFill>
                </a:ln>
                <a:latin typeface="Arial Black" pitchFamily="34" charset="0"/>
              </a:rPr>
              <a:t> А.Н., </a:t>
            </a:r>
            <a:r>
              <a:rPr lang="ru-RU" sz="1800" dirty="0" err="1" smtClean="0">
                <a:ln>
                  <a:solidFill>
                    <a:schemeClr val="bg1">
                      <a:lumMod val="50000"/>
                    </a:schemeClr>
                  </a:solidFill>
                </a:ln>
                <a:latin typeface="Arial Black" pitchFamily="34" charset="0"/>
              </a:rPr>
              <a:t>Долженкова</a:t>
            </a:r>
            <a:r>
              <a:rPr lang="ru-RU" sz="1800" dirty="0" smtClean="0">
                <a:ln>
                  <a:solidFill>
                    <a:schemeClr val="bg1">
                      <a:lumMod val="50000"/>
                    </a:schemeClr>
                  </a:solidFill>
                </a:ln>
                <a:latin typeface="Arial Black" pitchFamily="34" charset="0"/>
              </a:rPr>
              <a:t> Т.И., Сидорова В.В., Сергеева С.В., </a:t>
            </a:r>
            <a:r>
              <a:rPr lang="ru-RU" sz="1800" dirty="0" err="1" smtClean="0">
                <a:ln>
                  <a:solidFill>
                    <a:schemeClr val="bg1">
                      <a:lumMod val="50000"/>
                    </a:schemeClr>
                  </a:solidFill>
                </a:ln>
                <a:latin typeface="Arial Black" pitchFamily="34" charset="0"/>
              </a:rPr>
              <a:t>Клюкина</a:t>
            </a:r>
            <a:r>
              <a:rPr lang="ru-RU" sz="1800" dirty="0" smtClean="0">
                <a:ln>
                  <a:solidFill>
                    <a:schemeClr val="bg1">
                      <a:lumMod val="50000"/>
                    </a:schemeClr>
                  </a:solidFill>
                </a:ln>
                <a:latin typeface="Arial Black" pitchFamily="34" charset="0"/>
              </a:rPr>
              <a:t> Ю.С.</a:t>
            </a:r>
            <a:endParaRPr lang="ru-RU" sz="1800" dirty="0">
              <a:ln>
                <a:solidFill>
                  <a:schemeClr val="bg1">
                    <a:lumMod val="50000"/>
                  </a:schemeClr>
                </a:solidFill>
              </a:ln>
              <a:latin typeface="Arial Black" pitchFamily="34" charset="0"/>
            </a:endParaRPr>
          </a:p>
        </p:txBody>
      </p:sp>
    </p:spTree>
    <p:extLst>
      <p:ext uri="{BB962C8B-B14F-4D97-AF65-F5344CB8AC3E}">
        <p14:creationId xmlns:p14="http://schemas.microsoft.com/office/powerpoint/2010/main" val="2007192837"/>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170" name="Picture 2" descr="C:\Users\Алексей\Pictures\66084154a2.720.mp4_snapshot_00.24_[2018.10.25_19.47.3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386"/>
          <a:stretch/>
        </p:blipFill>
        <p:spPr bwMode="auto">
          <a:xfrm>
            <a:off x="251520" y="260648"/>
            <a:ext cx="4947180" cy="2880320"/>
          </a:xfrm>
          <a:prstGeom prst="rect">
            <a:avLst/>
          </a:prstGeom>
          <a:noFill/>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7171" name="Picture 3" descr="C:\Users\Алексей\Pictures\66084154a2.720.mp4_snapshot_08.04_[2018.10.25_19.48.20].jpg"/>
          <p:cNvPicPr>
            <a:picLocks noChangeAspect="1" noChangeArrowheads="1"/>
          </p:cNvPicPr>
          <p:nvPr/>
        </p:nvPicPr>
        <p:blipFill rotWithShape="1">
          <a:blip r:embed="rId3">
            <a:extLst>
              <a:ext uri="{28A0092B-C50C-407E-A947-70E740481C1C}">
                <a14:useLocalDpi xmlns:a14="http://schemas.microsoft.com/office/drawing/2010/main" val="0"/>
              </a:ext>
            </a:extLst>
          </a:blip>
          <a:srcRect l="37846" t="44782" r="34769"/>
          <a:stretch/>
        </p:blipFill>
        <p:spPr bwMode="auto">
          <a:xfrm>
            <a:off x="5724128" y="260648"/>
            <a:ext cx="2864090" cy="3248507"/>
          </a:xfrm>
          <a:prstGeom prst="rect">
            <a:avLst/>
          </a:prstGeom>
          <a:noFill/>
          <a:effectLst>
            <a:glow rad="1397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7172" name="Picture 4" descr="C:\Users\Алексей\Pictures\66084154a2.720.mp4_snapshot_12.15_[2018.10.25_19.49.1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3926" y="3717032"/>
            <a:ext cx="5097883" cy="2867558"/>
          </a:xfrm>
          <a:prstGeom prst="rect">
            <a:avLst/>
          </a:prstGeom>
          <a:noFill/>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7173" name="Picture 5" descr="C:\Users\Алексей\Pictures\66084154a2.720.mp4_snapshot_14.00_[2018.10.25_19.51.56].jpg"/>
          <p:cNvPicPr>
            <a:picLocks noChangeAspect="1" noChangeArrowheads="1"/>
          </p:cNvPicPr>
          <p:nvPr/>
        </p:nvPicPr>
        <p:blipFill rotWithShape="1">
          <a:blip r:embed="rId5">
            <a:extLst>
              <a:ext uri="{28A0092B-C50C-407E-A947-70E740481C1C}">
                <a14:useLocalDpi xmlns:a14="http://schemas.microsoft.com/office/drawing/2010/main" val="0"/>
              </a:ext>
            </a:extLst>
          </a:blip>
          <a:srcRect l="26769" r="16621"/>
          <a:stretch/>
        </p:blipFill>
        <p:spPr bwMode="auto">
          <a:xfrm>
            <a:off x="251520" y="3460831"/>
            <a:ext cx="3143769" cy="3123759"/>
          </a:xfrm>
          <a:prstGeom prst="rect">
            <a:avLst/>
          </a:prstGeom>
          <a:noFill/>
          <a:effectLst>
            <a:glow rad="1397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288708"/>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16000">
              <a:srgbClr val="FF9900">
                <a:tint val="66000"/>
                <a:satMod val="160000"/>
              </a:srgbClr>
            </a:gs>
            <a:gs pos="0">
              <a:srgbClr val="FF9900">
                <a:tint val="44500"/>
                <a:satMod val="160000"/>
              </a:srgbClr>
            </a:gs>
            <a:gs pos="65000">
              <a:srgbClr val="FF9900">
                <a:tint val="23500"/>
                <a:satMod val="160000"/>
              </a:srgbClr>
            </a:gs>
          </a:gsLst>
          <a:path path="circle">
            <a:fillToRect r="100000" b="100000"/>
          </a:path>
        </a:gradFill>
        <a:effectLst/>
      </p:bgPr>
    </p:bg>
    <p:spTree>
      <p:nvGrpSpPr>
        <p:cNvPr id="1" name=""/>
        <p:cNvGrpSpPr/>
        <p:nvPr/>
      </p:nvGrpSpPr>
      <p:grpSpPr>
        <a:xfrm>
          <a:off x="0" y="0"/>
          <a:ext cx="0" cy="0"/>
          <a:chOff x="0" y="0"/>
          <a:chExt cx="0" cy="0"/>
        </a:xfrm>
      </p:grpSpPr>
      <p:pic>
        <p:nvPicPr>
          <p:cNvPr id="1026" name="Picture 2" descr="http://imaginethis.ca/wp-content/uploads/2017/12/movie-theatre-768x453.jpg"/>
          <p:cNvPicPr>
            <a:picLocks noChangeAspect="1" noChangeArrowheads="1"/>
          </p:cNvPicPr>
          <p:nvPr/>
        </p:nvPicPr>
        <p:blipFill rotWithShape="1">
          <a:blip r:embed="rId2">
            <a:extLst>
              <a:ext uri="{28A0092B-C50C-407E-A947-70E740481C1C}">
                <a14:useLocalDpi xmlns:a14="http://schemas.microsoft.com/office/drawing/2010/main" val="0"/>
              </a:ext>
            </a:extLst>
          </a:blip>
          <a:srcRect l="10074" r="10216"/>
          <a:stretch/>
        </p:blipFill>
        <p:spPr bwMode="auto">
          <a:xfrm>
            <a:off x="-48244" y="0"/>
            <a:ext cx="9240487" cy="6857999"/>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1403648" y="1219930"/>
            <a:ext cx="6336703" cy="780499"/>
          </a:xfrm>
          <a:prstGeom prst="rect">
            <a:avLst/>
          </a:prstGeom>
          <a:noFill/>
        </p:spPr>
        <p:txBody>
          <a:bodyPr wrap="square" lIns="91440" tIns="45720" rIns="91440" bIns="45720">
            <a:prstTxWarp prst="textPlain">
              <a:avLst/>
            </a:prstTxWarp>
            <a:spAutoFit/>
          </a:bodyPr>
          <a:lstStyle/>
          <a:p>
            <a:pPr marL="0" indent="0" algn="ctr">
              <a:buNone/>
            </a:pPr>
            <a:r>
              <a:rPr lang="ru-RU" sz="2800" b="1" dirty="0" smtClean="0">
                <a:ln w="10541" cmpd="sng">
                  <a:solidFill>
                    <a:srgbClr val="800000"/>
                  </a:solidFill>
                  <a:prstDash val="solid"/>
                </a:ln>
                <a:solidFill>
                  <a:srgbClr val="660033"/>
                </a:solidFill>
                <a:latin typeface="Times New Roman" pitchFamily="18" charset="0"/>
                <a:cs typeface="Times New Roman" pitchFamily="18" charset="0"/>
              </a:rPr>
              <a:t>Спасибо за внимание!</a:t>
            </a:r>
            <a:endParaRPr lang="ru-RU" sz="600" b="1" i="1" cap="none" spc="0" dirty="0" smtClean="0">
              <a:ln w="10541" cmpd="sng">
                <a:solidFill>
                  <a:srgbClr val="800000"/>
                </a:solidFill>
                <a:prstDash val="solid"/>
              </a:ln>
              <a:solidFill>
                <a:srgbClr val="800000"/>
              </a:solidFill>
              <a:effectLst/>
              <a:latin typeface="Times New Roman" pitchFamily="18" charset="0"/>
              <a:cs typeface="Times New Roman" pitchFamily="18" charset="0"/>
            </a:endParaRPr>
          </a:p>
        </p:txBody>
      </p:sp>
      <p:pic>
        <p:nvPicPr>
          <p:cNvPr id="1036" name="Picture 12" descr="C:\Users\Алексей\Pictures\DSC7614-1-2.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720" b="99682" l="0" r="97058"/>
                    </a14:imgEffect>
                  </a14:imgLayer>
                </a14:imgProps>
              </a:ext>
              <a:ext uri="{28A0092B-C50C-407E-A947-70E740481C1C}">
                <a14:useLocalDpi xmlns:a14="http://schemas.microsoft.com/office/drawing/2010/main" val="0"/>
              </a:ext>
            </a:extLst>
          </a:blip>
          <a:srcRect/>
          <a:stretch>
            <a:fillRect/>
          </a:stretch>
        </p:blipFill>
        <p:spPr bwMode="auto">
          <a:xfrm>
            <a:off x="2396489" y="2000429"/>
            <a:ext cx="4351020" cy="287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6471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3074" name="Picture 2" descr="http://mypresentation.ru/documents/3d2544f8b7193c9ba9f26dedd4aa8e16/im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20" y="14669"/>
            <a:ext cx="9144247" cy="685818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727558" y="908720"/>
            <a:ext cx="5688633" cy="1400383"/>
          </a:xfrm>
          <a:prstGeom prst="rect">
            <a:avLst/>
          </a:prstGeom>
          <a:noFill/>
        </p:spPr>
        <p:txBody>
          <a:bodyPr wrap="square" lIns="91440" tIns="45720" rIns="91440" bIns="45720">
            <a:prstTxWarp prst="textPlain">
              <a:avLst/>
            </a:prstTxWarp>
            <a:spAutoFit/>
          </a:bodyPr>
          <a:lstStyle/>
          <a:p>
            <a:pPr marL="0" indent="0" algn="ctr">
              <a:buNone/>
            </a:pPr>
            <a:endParaRPr lang="ru-RU" sz="800" b="1" i="1" cap="none" spc="0" dirty="0" smtClean="0">
              <a:ln w="10541" cmpd="sng">
                <a:solidFill>
                  <a:srgbClr val="800000"/>
                </a:solidFill>
                <a:prstDash val="solid"/>
              </a:ln>
              <a:solidFill>
                <a:srgbClr val="800000"/>
              </a:solidFill>
              <a:effectLst/>
              <a:latin typeface="Monotype Corsiva" pitchFamily="66" charset="0"/>
            </a:endParaRPr>
          </a:p>
          <a:p>
            <a:pPr marL="0" indent="0" algn="ctr">
              <a:buNone/>
            </a:pPr>
            <a:r>
              <a:rPr lang="ru-RU" sz="1200" b="1" i="1" cap="none" spc="0" dirty="0" smtClean="0">
                <a:ln w="10541" cmpd="sng">
                  <a:solidFill>
                    <a:srgbClr val="800000"/>
                  </a:solidFill>
                  <a:prstDash val="solid"/>
                </a:ln>
                <a:solidFill>
                  <a:srgbClr val="660033"/>
                </a:solidFill>
                <a:effectLst/>
                <a:latin typeface="Monotype Corsiva" pitchFamily="66" charset="0"/>
              </a:rPr>
              <a:t>Театр теней – </a:t>
            </a:r>
          </a:p>
          <a:p>
            <a:pPr marL="0" indent="0" algn="ctr">
              <a:buNone/>
            </a:pPr>
            <a:endParaRPr lang="ru-RU" sz="100" b="1" i="1" cap="none" spc="0" dirty="0" smtClean="0">
              <a:ln w="10541" cmpd="sng">
                <a:solidFill>
                  <a:srgbClr val="800000"/>
                </a:solidFill>
                <a:prstDash val="solid"/>
              </a:ln>
              <a:solidFill>
                <a:srgbClr val="660033"/>
              </a:solidFill>
              <a:effectLst/>
              <a:latin typeface="Monotype Corsiva" pitchFamily="66" charset="0"/>
            </a:endParaRPr>
          </a:p>
          <a:p>
            <a:pPr marL="0" indent="0" algn="ctr">
              <a:buNone/>
            </a:pPr>
            <a:r>
              <a:rPr lang="ru-RU" sz="1200" b="1" i="1" cap="none" spc="0" dirty="0" smtClean="0">
                <a:ln w="10541" cmpd="sng">
                  <a:solidFill>
                    <a:srgbClr val="800000"/>
                  </a:solidFill>
                  <a:prstDash val="solid"/>
                </a:ln>
                <a:solidFill>
                  <a:srgbClr val="660033"/>
                </a:solidFill>
                <a:effectLst/>
                <a:latin typeface="Monotype Corsiva" pitchFamily="66" charset="0"/>
              </a:rPr>
              <a:t>«захватывающий и воспитывающий»</a:t>
            </a:r>
            <a:endParaRPr lang="ru-RU" sz="1200" b="1" cap="none" spc="0" dirty="0">
              <a:ln w="10541" cmpd="sng">
                <a:solidFill>
                  <a:srgbClr val="800000"/>
                </a:solidFill>
                <a:prstDash val="solid"/>
              </a:ln>
              <a:solidFill>
                <a:srgbClr val="660033"/>
              </a:solidFill>
              <a:effectLst/>
              <a:latin typeface="Monotype Corsiva" pitchFamily="66" charset="0"/>
            </a:endParaRPr>
          </a:p>
        </p:txBody>
      </p:sp>
      <p:pic>
        <p:nvPicPr>
          <p:cNvPr id="3078" name="Picture 6" descr="https://les.media/img/users/3970/XiNb0HXciaBJXUMKFln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2838" y="2724809"/>
            <a:ext cx="5538071" cy="3384377"/>
          </a:xfrm>
          <a:prstGeom prst="roundRect">
            <a:avLst>
              <a:gd name="adj" fmla="val 16667"/>
            </a:avLst>
          </a:prstGeom>
          <a:ln>
            <a:noFill/>
          </a:ln>
          <a:effectLst>
            <a:glow rad="228600">
              <a:schemeClr val="accent6">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3919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33000">
              <a:srgbClr val="FF9900">
                <a:tint val="66000"/>
                <a:satMod val="160000"/>
              </a:srgbClr>
            </a:gs>
            <a:gs pos="44000">
              <a:srgbClr val="FF9900">
                <a:tint val="44500"/>
                <a:satMod val="160000"/>
              </a:srgbClr>
            </a:gs>
            <a:gs pos="100000">
              <a:srgbClr val="FF9900">
                <a:tint val="23500"/>
                <a:satMod val="160000"/>
              </a:srgbClr>
            </a:gs>
          </a:gsLst>
          <a:path path="circle">
            <a:fillToRect r="100000" b="100000"/>
          </a:path>
        </a:gradFill>
        <a:effectLst/>
      </p:bgPr>
    </p:bg>
    <p:spTree>
      <p:nvGrpSpPr>
        <p:cNvPr id="1" name=""/>
        <p:cNvGrpSpPr/>
        <p:nvPr/>
      </p:nvGrpSpPr>
      <p:grpSpPr>
        <a:xfrm>
          <a:off x="0" y="0"/>
          <a:ext cx="0" cy="0"/>
          <a:chOff x="0" y="0"/>
          <a:chExt cx="0" cy="0"/>
        </a:xfrm>
      </p:grpSpPr>
      <p:pic>
        <p:nvPicPr>
          <p:cNvPr id="6" name="Picture 2" descr="C:\Users\Алексей\Pictures\Theatre-Stage-PPT-Templates-1000x750.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000" l="0" r="100000">
                        <a14:foregroundMark x1="35600" y1="7067" x2="35600" y2="7067"/>
                        <a14:foregroundMark x1="87600" y1="14133" x2="87600" y2="14133"/>
                        <a14:foregroundMark x1="91200" y1="3200" x2="91200" y2="3200"/>
                        <a14:foregroundMark x1="81100" y1="5067" x2="81100" y2="5067"/>
                        <a14:foregroundMark x1="80800" y1="14800" x2="80800" y2="14800"/>
                        <a14:foregroundMark x1="67900" y1="7067" x2="67900" y2="7067"/>
                        <a14:foregroundMark x1="60300" y1="8133" x2="60300" y2="8133"/>
                        <a14:foregroundMark x1="48200" y1="8667" x2="48200" y2="8667"/>
                        <a14:foregroundMark x1="54500" y1="8267" x2="54500" y2="8267"/>
                        <a14:foregroundMark x1="61200" y1="15600" x2="61200" y2="15600"/>
                        <a14:foregroundMark x1="79200" y1="19600" x2="79200" y2="19600"/>
                        <a14:foregroundMark x1="68500" y1="10133" x2="68500" y2="10133"/>
                        <a14:foregroundMark x1="70500" y1="4267" x2="70500" y2="4267"/>
                        <a14:foregroundMark x1="86200" y1="23467" x2="86200" y2="23467"/>
                        <a14:foregroundMark x1="94800" y1="22267" x2="94800" y2="22267"/>
                      </a14:backgroundRemoval>
                    </a14:imgEffect>
                  </a14:imgLayer>
                </a14:imgProps>
              </a:ext>
              <a:ext uri="{28A0092B-C50C-407E-A947-70E740481C1C}">
                <a14:useLocalDpi xmlns:a14="http://schemas.microsoft.com/office/drawing/2010/main" val="0"/>
              </a:ext>
            </a:extLst>
          </a:blip>
          <a:srcRect/>
          <a:stretch>
            <a:fillRect/>
          </a:stretch>
        </p:blipFill>
        <p:spPr bwMode="auto">
          <a:xfrm>
            <a:off x="1115615" y="-6394"/>
            <a:ext cx="8029097" cy="6075621"/>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177590" y="836712"/>
            <a:ext cx="5109198" cy="1446550"/>
          </a:xfrm>
          <a:prstGeom prst="rect">
            <a:avLst/>
          </a:prstGeom>
        </p:spPr>
        <p:txBody>
          <a:bodyPr wrap="square">
            <a:spAutoFit/>
          </a:bodyPr>
          <a:lstStyle/>
          <a:p>
            <a:pPr algn="just"/>
            <a:r>
              <a:rPr lang="ru-RU" sz="2200" b="1" dirty="0">
                <a:solidFill>
                  <a:schemeClr val="accent2">
                    <a:lumMod val="50000"/>
                  </a:schemeClr>
                </a:solidFill>
                <a:latin typeface="Times New Roman" pitchFamily="18" charset="0"/>
                <a:cs typeface="Times New Roman" pitchFamily="18" charset="0"/>
              </a:rPr>
              <a:t>Цель:</a:t>
            </a:r>
            <a:r>
              <a:rPr lang="ru-RU" sz="2200" dirty="0">
                <a:latin typeface="Times New Roman" pitchFamily="18" charset="0"/>
                <a:cs typeface="Times New Roman" pitchFamily="18" charset="0"/>
              </a:rPr>
              <a:t> художественное – эстетическое развитие детей  посредством  театрализованной деятельности ( театр теней</a:t>
            </a:r>
            <a:r>
              <a:rPr lang="ru-RU" sz="2200" dirty="0" smtClean="0">
                <a:latin typeface="Times New Roman" pitchFamily="18" charset="0"/>
                <a:cs typeface="Times New Roman" pitchFamily="18" charset="0"/>
              </a:rPr>
              <a:t>).</a:t>
            </a:r>
            <a:endParaRPr lang="ru-RU" sz="2200" dirty="0">
              <a:latin typeface="Times New Roman" pitchFamily="18" charset="0"/>
              <a:cs typeface="Times New Roman" pitchFamily="18" charset="0"/>
            </a:endParaRPr>
          </a:p>
        </p:txBody>
      </p:sp>
      <p:sp>
        <p:nvSpPr>
          <p:cNvPr id="9" name="Прямоугольник 8"/>
          <p:cNvSpPr/>
          <p:nvPr/>
        </p:nvSpPr>
        <p:spPr>
          <a:xfrm>
            <a:off x="157062" y="2177650"/>
            <a:ext cx="5043538" cy="3139321"/>
          </a:xfrm>
          <a:prstGeom prst="rect">
            <a:avLst/>
          </a:prstGeom>
        </p:spPr>
        <p:txBody>
          <a:bodyPr wrap="square">
            <a:spAutoFit/>
          </a:bodyPr>
          <a:lstStyle/>
          <a:p>
            <a:pPr algn="just"/>
            <a:r>
              <a:rPr lang="ru-RU" sz="2200" b="1" dirty="0">
                <a:solidFill>
                  <a:schemeClr val="accent2">
                    <a:lumMod val="50000"/>
                  </a:schemeClr>
                </a:solidFill>
                <a:latin typeface="Times New Roman" pitchFamily="18" charset="0"/>
                <a:cs typeface="Times New Roman" pitchFamily="18" charset="0"/>
              </a:rPr>
              <a:t>Задачи:</a:t>
            </a:r>
            <a:endParaRPr lang="ru-RU" sz="2200" dirty="0">
              <a:solidFill>
                <a:schemeClr val="accent2">
                  <a:lumMod val="50000"/>
                </a:schemeClr>
              </a:solidFill>
              <a:latin typeface="Times New Roman" pitchFamily="18" charset="0"/>
              <a:cs typeface="Times New Roman" pitchFamily="18" charset="0"/>
            </a:endParaRPr>
          </a:p>
          <a:p>
            <a:pPr marL="457200" lvl="0" indent="-457200" algn="just">
              <a:buFont typeface="Wingdings" pitchFamily="2" charset="2"/>
              <a:buChar char="Ø"/>
            </a:pPr>
            <a:r>
              <a:rPr lang="ru-RU" sz="2200" dirty="0">
                <a:latin typeface="Times New Roman" pitchFamily="18" charset="0"/>
                <a:cs typeface="Times New Roman" pitchFamily="18" charset="0"/>
              </a:rPr>
              <a:t>р</a:t>
            </a:r>
            <a:r>
              <a:rPr lang="ru-RU" sz="2200" dirty="0" smtClean="0">
                <a:latin typeface="Times New Roman" pitchFamily="18" charset="0"/>
                <a:cs typeface="Times New Roman" pitchFamily="18" charset="0"/>
              </a:rPr>
              <a:t>асширить </a:t>
            </a:r>
            <a:r>
              <a:rPr lang="ru-RU" sz="2200" dirty="0">
                <a:latin typeface="Times New Roman" pitchFamily="18" charset="0"/>
                <a:cs typeface="Times New Roman" pitchFamily="18" charset="0"/>
              </a:rPr>
              <a:t>представление о театре, истории его создания, разнообразии </a:t>
            </a:r>
            <a:r>
              <a:rPr lang="ru-RU" sz="2200" dirty="0" smtClean="0">
                <a:latin typeface="Times New Roman" pitchFamily="18" charset="0"/>
                <a:cs typeface="Times New Roman" pitchFamily="18" charset="0"/>
              </a:rPr>
              <a:t>видов;</a:t>
            </a:r>
            <a:endParaRPr lang="ru-RU" sz="2200" dirty="0">
              <a:latin typeface="Times New Roman" pitchFamily="18" charset="0"/>
              <a:cs typeface="Times New Roman" pitchFamily="18" charset="0"/>
            </a:endParaRPr>
          </a:p>
          <a:p>
            <a:pPr marL="457200" lvl="0" indent="-457200" algn="just">
              <a:buFont typeface="Wingdings" pitchFamily="2" charset="2"/>
              <a:buChar char="Ø"/>
            </a:pPr>
            <a:r>
              <a:rPr lang="ru-RU" sz="2200" dirty="0" smtClean="0">
                <a:latin typeface="Times New Roman" pitchFamily="18" charset="0"/>
                <a:cs typeface="Times New Roman" pitchFamily="18" charset="0"/>
              </a:rPr>
              <a:t>познакомить </a:t>
            </a:r>
            <a:r>
              <a:rPr lang="ru-RU" sz="2200" dirty="0">
                <a:latin typeface="Times New Roman" pitchFamily="18" charset="0"/>
                <a:cs typeface="Times New Roman" pitchFamily="18" charset="0"/>
              </a:rPr>
              <a:t>с новым видом театра – театром </a:t>
            </a:r>
            <a:r>
              <a:rPr lang="ru-RU" sz="2200" dirty="0" smtClean="0">
                <a:latin typeface="Times New Roman" pitchFamily="18" charset="0"/>
                <a:cs typeface="Times New Roman" pitchFamily="18" charset="0"/>
              </a:rPr>
              <a:t>теней;</a:t>
            </a:r>
            <a:endParaRPr lang="ru-RU" sz="2200" dirty="0">
              <a:latin typeface="Times New Roman" pitchFamily="18" charset="0"/>
              <a:cs typeface="Times New Roman" pitchFamily="18" charset="0"/>
            </a:endParaRPr>
          </a:p>
          <a:p>
            <a:pPr marL="457200" lvl="0" indent="-457200" algn="just">
              <a:buFont typeface="Wingdings" pitchFamily="2" charset="2"/>
              <a:buChar char="Ø"/>
            </a:pPr>
            <a:r>
              <a:rPr lang="ru-RU" sz="2200" dirty="0" smtClean="0">
                <a:latin typeface="Times New Roman" pitchFamily="18" charset="0"/>
                <a:cs typeface="Times New Roman" pitchFamily="18" charset="0"/>
              </a:rPr>
              <a:t>развивать </a:t>
            </a:r>
            <a:r>
              <a:rPr lang="ru-RU" sz="2200" dirty="0">
                <a:latin typeface="Times New Roman" pitchFamily="18" charset="0"/>
                <a:cs typeface="Times New Roman" pitchFamily="18" charset="0"/>
              </a:rPr>
              <a:t>эстетическое восприятие, творческое воображение, ассоциативное мышление.</a:t>
            </a:r>
          </a:p>
        </p:txBody>
      </p:sp>
      <p:pic>
        <p:nvPicPr>
          <p:cNvPr id="2060" name="Picture 12" descr="https://www.maam.ru/upload/blogs/detsad-380327-1480437703.jpg"/>
          <p:cNvPicPr>
            <a:picLocks noChangeAspect="1" noChangeArrowheads="1"/>
          </p:cNvPicPr>
          <p:nvPr/>
        </p:nvPicPr>
        <p:blipFill rotWithShape="1">
          <a:blip r:embed="rId5">
            <a:extLst>
              <a:ext uri="{28A0092B-C50C-407E-A947-70E740481C1C}">
                <a14:useLocalDpi xmlns:a14="http://schemas.microsoft.com/office/drawing/2010/main" val="0"/>
              </a:ext>
            </a:extLst>
          </a:blip>
          <a:srcRect b="2522"/>
          <a:stretch/>
        </p:blipFill>
        <p:spPr bwMode="auto">
          <a:xfrm rot="514072">
            <a:off x="5763022" y="2711046"/>
            <a:ext cx="2792598" cy="3631348"/>
          </a:xfrm>
          <a:prstGeom prst="rect">
            <a:avLst/>
          </a:prstGeom>
          <a:solidFill>
            <a:srgbClr val="FFFFFF">
              <a:shade val="85000"/>
            </a:srgbClr>
          </a:solidFill>
          <a:ln w="190500" cap="sq">
            <a:solidFill>
              <a:schemeClr val="accent2">
                <a:lumMod val="60000"/>
                <a:lumOff val="4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068" name="Picture 20" descr="http://static1.squarespace.com/static/55272780e4b037981d919b68/t/588b9b12c534a50e79312460/1485544231299/?format=1000w"/>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34" b="99533" l="0" r="99600">
                        <a14:foregroundMark x1="12300" y1="12383" x2="12300" y2="12383"/>
                        <a14:foregroundMark x1="16100" y1="45093" x2="16100" y2="45093"/>
                        <a14:foregroundMark x1="16700" y1="17290" x2="16700" y2="17290"/>
                        <a14:foregroundMark x1="41400" y1="30374" x2="41400" y2="30374"/>
                        <a14:foregroundMark x1="38700" y1="20561" x2="38700" y2="20561"/>
                        <a14:foregroundMark x1="38500" y1="12383" x2="38500" y2="12383"/>
                        <a14:foregroundMark x1="31700" y1="26402" x2="31700" y2="26402"/>
                        <a14:foregroundMark x1="42600" y1="20561" x2="42600" y2="20561"/>
                        <a14:foregroundMark x1="41400" y1="19860" x2="41400" y2="19860"/>
                        <a14:foregroundMark x1="48600" y1="35514" x2="48600" y2="35514"/>
                        <a14:foregroundMark x1="51300" y1="46495" x2="51300" y2="46495"/>
                        <a14:foregroundMark x1="53800" y1="57710" x2="53800" y2="57710"/>
                        <a14:foregroundMark x1="49600" y1="16822" x2="49600" y2="16822"/>
                        <a14:foregroundMark x1="49900" y1="18458" x2="49900" y2="18458"/>
                        <a14:foregroundMark x1="51000" y1="22897" x2="51000" y2="22897"/>
                        <a14:foregroundMark x1="70200" y1="67757" x2="70200" y2="67757"/>
                        <a14:foregroundMark x1="72100" y1="70093" x2="72100" y2="70093"/>
                        <a14:foregroundMark x1="93900" y1="38318" x2="93900" y2="38318"/>
                        <a14:foregroundMark x1="97900" y1="43458" x2="97900" y2="43458"/>
                        <a14:foregroundMark x1="94500" y1="68925" x2="94500" y2="68925"/>
                        <a14:foregroundMark x1="98700" y1="84813" x2="98700" y2="84813"/>
                        <a14:foregroundMark x1="92000" y1="60748" x2="92000" y2="60748"/>
                        <a14:foregroundMark x1="27900" y1="47196" x2="27900" y2="47196"/>
                        <a14:foregroundMark x1="28300" y1="37150" x2="28300" y2="37150"/>
                        <a14:foregroundMark x1="27300" y1="63785" x2="27300" y2="63785"/>
                        <a14:foregroundMark x1="26400" y1="75701" x2="26400" y2="75701"/>
                        <a14:foregroundMark x1="25100" y1="67757" x2="25100" y2="67757"/>
                        <a14:foregroundMark x1="7500" y1="39953" x2="7500" y2="39953"/>
                        <a14:foregroundMark x1="5800" y1="54673" x2="5800" y2="54673"/>
                        <a14:foregroundMark x1="4200" y1="65888" x2="4200" y2="65888"/>
                        <a14:foregroundMark x1="2200" y1="83411" x2="2200" y2="83411"/>
                        <a14:foregroundMark x1="1300" y1="92991" x2="1300" y2="92991"/>
                        <a14:foregroundMark x1="23400" y1="92056" x2="23400" y2="92056"/>
                        <a14:foregroundMark x1="9000" y1="30374" x2="9000" y2="30374"/>
                        <a14:foregroundMark x1="7000" y1="46729" x2="7000" y2="46729"/>
                        <a14:foregroundMark x1="29800" y1="23832" x2="29800" y2="23832"/>
                        <a14:foregroundMark x1="28800" y1="30140" x2="28800" y2="30140"/>
                        <a14:foregroundMark x1="87700" y1="27804" x2="87700" y2="27804"/>
                        <a14:foregroundMark x1="15500" y1="22897" x2="15500" y2="22897"/>
                        <a14:foregroundMark x1="15500" y1="21262" x2="15500" y2="21262"/>
                        <a14:foregroundMark x1="15500" y1="24533" x2="15500" y2="24533"/>
                        <a14:foregroundMark x1="65600" y1="22196" x2="65600" y2="22196"/>
                        <a14:foregroundMark x1="8700" y1="35748" x2="8700" y2="35748"/>
                        <a14:foregroundMark x1="46400" y1="25467" x2="46400" y2="25467"/>
                        <a14:foregroundMark x1="46500" y1="29206" x2="46500" y2="29206"/>
                        <a14:foregroundMark x1="47500" y1="30607" x2="47500" y2="30607"/>
                        <a14:foregroundMark x1="47600" y1="31776" x2="47600" y2="31776"/>
                        <a14:foregroundMark x1="48700" y1="20794" x2="48700" y2="20794"/>
                        <a14:foregroundMark x1="59200" y1="21963" x2="59200" y2="21963"/>
                        <a14:foregroundMark x1="58400" y1="26402" x2="58400" y2="26402"/>
                        <a14:foregroundMark x1="57700" y1="23832" x2="57700" y2="23832"/>
                        <a14:foregroundMark x1="58100" y1="21963" x2="58100" y2="21963"/>
                      </a14:backgroundRemoval>
                    </a14:imgEffect>
                  </a14:imgLayer>
                </a14:imgProps>
              </a:ext>
              <a:ext uri="{28A0092B-C50C-407E-A947-70E740481C1C}">
                <a14:useLocalDpi xmlns:a14="http://schemas.microsoft.com/office/drawing/2010/main" val="0"/>
              </a:ext>
            </a:extLst>
          </a:blip>
          <a:srcRect/>
          <a:stretch>
            <a:fillRect/>
          </a:stretch>
        </p:blipFill>
        <p:spPr bwMode="auto">
          <a:xfrm>
            <a:off x="750907" y="5316971"/>
            <a:ext cx="3515213" cy="1504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550539"/>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33000">
              <a:srgbClr val="FF9900">
                <a:tint val="66000"/>
                <a:satMod val="160000"/>
              </a:srgbClr>
            </a:gs>
            <a:gs pos="44000">
              <a:srgbClr val="FF9900">
                <a:tint val="44500"/>
                <a:satMod val="160000"/>
              </a:srgbClr>
            </a:gs>
            <a:gs pos="100000">
              <a:srgbClr val="FF9900">
                <a:tint val="23500"/>
                <a:satMod val="160000"/>
              </a:srgbClr>
            </a:gs>
          </a:gsLst>
          <a:path path="circle">
            <a:fillToRect r="100000" b="100000"/>
          </a:path>
        </a:gradFill>
        <a:effectLst/>
      </p:bgPr>
    </p:bg>
    <p:spTree>
      <p:nvGrpSpPr>
        <p:cNvPr id="1" name=""/>
        <p:cNvGrpSpPr/>
        <p:nvPr/>
      </p:nvGrpSpPr>
      <p:grpSpPr>
        <a:xfrm>
          <a:off x="0" y="0"/>
          <a:ext cx="0" cy="0"/>
          <a:chOff x="0" y="0"/>
          <a:chExt cx="0" cy="0"/>
        </a:xfrm>
      </p:grpSpPr>
      <p:pic>
        <p:nvPicPr>
          <p:cNvPr id="7" name="Picture 2" descr="C:\Users\Алексей\Pictures\Theatre-Stage-PPT-Templates-1000x750.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000" l="0" r="100000">
                        <a14:foregroundMark x1="35600" y1="7067" x2="35600" y2="7067"/>
                        <a14:foregroundMark x1="87600" y1="14133" x2="87600" y2="14133"/>
                        <a14:foregroundMark x1="91200" y1="3200" x2="91200" y2="3200"/>
                        <a14:foregroundMark x1="81100" y1="5067" x2="81100" y2="5067"/>
                        <a14:foregroundMark x1="80800" y1="14800" x2="80800" y2="14800"/>
                        <a14:foregroundMark x1="67900" y1="7067" x2="67900" y2="7067"/>
                        <a14:foregroundMark x1="60300" y1="8133" x2="60300" y2="8133"/>
                        <a14:foregroundMark x1="48200" y1="8667" x2="48200" y2="8667"/>
                        <a14:foregroundMark x1="54500" y1="8267" x2="54500" y2="8267"/>
                        <a14:foregroundMark x1="61200" y1="15600" x2="61200" y2="15600"/>
                        <a14:foregroundMark x1="79200" y1="19600" x2="79200" y2="19600"/>
                        <a14:foregroundMark x1="68500" y1="10133" x2="68500" y2="10133"/>
                        <a14:foregroundMark x1="70500" y1="4267" x2="70500" y2="4267"/>
                        <a14:foregroundMark x1="86200" y1="23467" x2="86200" y2="23467"/>
                        <a14:foregroundMark x1="94800" y1="22267" x2="94800" y2="22267"/>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9144000" cy="6556231"/>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107504" y="908720"/>
            <a:ext cx="5616624" cy="2800767"/>
          </a:xfrm>
          <a:prstGeom prst="rect">
            <a:avLst/>
          </a:prstGeom>
        </p:spPr>
        <p:txBody>
          <a:bodyPr wrap="square">
            <a:spAutoFit/>
          </a:bodyPr>
          <a:lstStyle/>
          <a:p>
            <a:r>
              <a:rPr lang="ru-RU" sz="2200" b="1" dirty="0">
                <a:solidFill>
                  <a:schemeClr val="accent2">
                    <a:lumMod val="50000"/>
                  </a:schemeClr>
                </a:solidFill>
                <a:latin typeface="Times New Roman" pitchFamily="18" charset="0"/>
                <a:cs typeface="Times New Roman" pitchFamily="18" charset="0"/>
              </a:rPr>
              <a:t>Предполагаемый </a:t>
            </a:r>
            <a:r>
              <a:rPr lang="ru-RU" sz="2200" b="1" dirty="0" smtClean="0">
                <a:solidFill>
                  <a:schemeClr val="accent2">
                    <a:lumMod val="50000"/>
                  </a:schemeClr>
                </a:solidFill>
                <a:latin typeface="Times New Roman" pitchFamily="18" charset="0"/>
                <a:cs typeface="Times New Roman" pitchFamily="18" charset="0"/>
              </a:rPr>
              <a:t>результат:</a:t>
            </a:r>
            <a:endParaRPr lang="ru-RU" sz="2200" dirty="0">
              <a:solidFill>
                <a:schemeClr val="accent2">
                  <a:lumMod val="50000"/>
                </a:schemeClr>
              </a:solidFill>
              <a:latin typeface="Times New Roman" pitchFamily="18" charset="0"/>
              <a:cs typeface="Times New Roman" pitchFamily="18" charset="0"/>
            </a:endParaRPr>
          </a:p>
          <a:p>
            <a:pPr algn="just"/>
            <a:r>
              <a:rPr lang="ru-RU" sz="2200" dirty="0">
                <a:latin typeface="Times New Roman" pitchFamily="18" charset="0"/>
                <a:cs typeface="Times New Roman" pitchFamily="18" charset="0"/>
              </a:rPr>
              <a:t>В ходе реализации задач по воспитанию и развитию у ребенка театральной деятельности предполагается, что дети приобретут необходимый минимум знаний о театре теней, разовьют творческий потенциал, получат опыт театрально-игровой деятельности.</a:t>
            </a:r>
          </a:p>
        </p:txBody>
      </p:sp>
      <p:pic>
        <p:nvPicPr>
          <p:cNvPr id="11" name="Picture 2" descr="http://designtorg.ru/wp-content/uploads/2015/09/wpid-teatr-teney-dlya-rebenka_i_1.jpg"/>
          <p:cNvPicPr>
            <a:picLocks noChangeAspect="1" noChangeArrowheads="1"/>
          </p:cNvPicPr>
          <p:nvPr/>
        </p:nvPicPr>
        <p:blipFill rotWithShape="1">
          <a:blip r:embed="rId5">
            <a:extLst>
              <a:ext uri="{28A0092B-C50C-407E-A947-70E740481C1C}">
                <a14:useLocalDpi xmlns:a14="http://schemas.microsoft.com/office/drawing/2010/main" val="0"/>
              </a:ext>
            </a:extLst>
          </a:blip>
          <a:srcRect l="30270" r="11761"/>
          <a:stretch/>
        </p:blipFill>
        <p:spPr bwMode="auto">
          <a:xfrm>
            <a:off x="5973216" y="2844040"/>
            <a:ext cx="2971679" cy="3416099"/>
          </a:xfrm>
          <a:prstGeom prst="snip2DiagRect">
            <a:avLst/>
          </a:prstGeom>
          <a:solidFill>
            <a:srgbClr val="FFFFFF">
              <a:shade val="85000"/>
            </a:srgbClr>
          </a:solidFill>
          <a:ln w="88900" cap="sq">
            <a:solidFill>
              <a:schemeClr val="accent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4098" name="Picture 2" descr="http://clubvodoley.ru/wp-content/uploads/2016/10/ten.jpg"/>
          <p:cNvPicPr>
            <a:picLocks noChangeAspect="1" noChangeArrowheads="1"/>
          </p:cNvPicPr>
          <p:nvPr/>
        </p:nvPicPr>
        <p:blipFill rotWithShape="1">
          <a:blip r:embed="rId6">
            <a:extLst>
              <a:ext uri="{28A0092B-C50C-407E-A947-70E740481C1C}">
                <a14:useLocalDpi xmlns:a14="http://schemas.microsoft.com/office/drawing/2010/main" val="0"/>
              </a:ext>
            </a:extLst>
          </a:blip>
          <a:srcRect b="17601"/>
          <a:stretch/>
        </p:blipFill>
        <p:spPr bwMode="auto">
          <a:xfrm>
            <a:off x="339390" y="3826078"/>
            <a:ext cx="5312730" cy="2730153"/>
          </a:xfrm>
          <a:prstGeom prst="snip2DiagRect">
            <a:avLst/>
          </a:prstGeom>
          <a:solidFill>
            <a:srgbClr val="FFFFFF">
              <a:shade val="85000"/>
            </a:srgbClr>
          </a:solidFill>
          <a:ln w="88900" cap="sq">
            <a:solidFill>
              <a:srgbClr val="FFFF9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926200597"/>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33000">
              <a:srgbClr val="FF9900">
                <a:tint val="66000"/>
                <a:satMod val="160000"/>
              </a:srgbClr>
            </a:gs>
            <a:gs pos="44000">
              <a:srgbClr val="FF9900">
                <a:tint val="44500"/>
                <a:satMod val="160000"/>
              </a:srgbClr>
            </a:gs>
            <a:gs pos="100000">
              <a:srgbClr val="FF9900">
                <a:tint val="23500"/>
                <a:satMod val="160000"/>
              </a:srgbClr>
            </a:gs>
          </a:gsLst>
          <a:path path="circle">
            <a:fillToRect r="100000" b="100000"/>
          </a:path>
        </a:gradFill>
        <a:effectLst/>
      </p:bgPr>
    </p:bg>
    <p:spTree>
      <p:nvGrpSpPr>
        <p:cNvPr id="1" name=""/>
        <p:cNvGrpSpPr/>
        <p:nvPr/>
      </p:nvGrpSpPr>
      <p:grpSpPr>
        <a:xfrm>
          <a:off x="0" y="0"/>
          <a:ext cx="0" cy="0"/>
          <a:chOff x="0" y="0"/>
          <a:chExt cx="0" cy="0"/>
        </a:xfrm>
      </p:grpSpPr>
      <p:pic>
        <p:nvPicPr>
          <p:cNvPr id="4" name="Picture 8" descr="http://static1.squarespace.com/static/55272780e4b037981d919b68/t/588b9b12c534a50e79312460/1485544231299/?format=1000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628" y="3752166"/>
            <a:ext cx="6768752" cy="289702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5" name="WordArt 10"/>
          <p:cNvSpPr>
            <a:spLocks noChangeArrowheads="1" noChangeShapeType="1" noTextEdit="1"/>
          </p:cNvSpPr>
          <p:nvPr/>
        </p:nvSpPr>
        <p:spPr bwMode="auto">
          <a:xfrm>
            <a:off x="899592" y="205020"/>
            <a:ext cx="7632848" cy="936104"/>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prstTxWarp>
          </a:bodyPr>
          <a:lstStyle/>
          <a:p>
            <a:pPr algn="ctr" rtl="0">
              <a:buNone/>
            </a:pPr>
            <a:r>
              <a:rPr lang="ru-RU" sz="3600" b="1" kern="10" spc="0" dirty="0" smtClean="0">
                <a:ln w="10541">
                  <a:solidFill>
                    <a:srgbClr val="002060"/>
                  </a:solidFill>
                  <a:round/>
                  <a:headEnd/>
                  <a:tailEnd/>
                </a:ln>
                <a:solidFill>
                  <a:srgbClr val="FF9900"/>
                </a:solidFill>
                <a:effectLst/>
                <a:latin typeface="Arial Black"/>
              </a:rPr>
              <a:t>История возникновения</a:t>
            </a:r>
            <a:endParaRPr lang="ru-RU" sz="3600" b="1" kern="10" spc="0" dirty="0">
              <a:ln w="10541">
                <a:solidFill>
                  <a:srgbClr val="002060"/>
                </a:solidFill>
                <a:round/>
                <a:headEnd/>
                <a:tailEnd/>
              </a:ln>
              <a:solidFill>
                <a:srgbClr val="FF9900"/>
              </a:solidFill>
              <a:effectLst/>
              <a:latin typeface="Arial Black"/>
            </a:endParaRPr>
          </a:p>
        </p:txBody>
      </p:sp>
      <p:sp>
        <p:nvSpPr>
          <p:cNvPr id="7" name="Прямоугольник 6"/>
          <p:cNvSpPr/>
          <p:nvPr/>
        </p:nvSpPr>
        <p:spPr>
          <a:xfrm>
            <a:off x="395536" y="1166843"/>
            <a:ext cx="8424936" cy="2585323"/>
          </a:xfrm>
          <a:prstGeom prst="rect">
            <a:avLst/>
          </a:prstGeom>
        </p:spPr>
        <p:txBody>
          <a:bodyPr wrap="square">
            <a:spAutoFit/>
          </a:bodyPr>
          <a:lstStyle/>
          <a:p>
            <a:pPr algn="ctr"/>
            <a:r>
              <a:rPr lang="ru-RU" b="1" dirty="0">
                <a:solidFill>
                  <a:schemeClr val="accent2">
                    <a:lumMod val="50000"/>
                  </a:schemeClr>
                </a:solidFill>
                <a:latin typeface="Times New Roman" pitchFamily="18" charset="0"/>
                <a:cs typeface="Times New Roman" pitchFamily="18" charset="0"/>
              </a:rPr>
              <a:t>Теневой театр зародился в Китае. С этим связана красивая легенда о том, как у одного императора заболела и умерла любимая жена. Император был безутешен. Он удалился в свои покои, закрыл все двери и перестал разговаривать. Его придворные не знали, что делать.</a:t>
            </a:r>
          </a:p>
          <a:p>
            <a:pPr algn="ctr"/>
            <a:r>
              <a:rPr lang="ru-RU" b="1" dirty="0">
                <a:solidFill>
                  <a:schemeClr val="accent2">
                    <a:lumMod val="50000"/>
                  </a:schemeClr>
                </a:solidFill>
                <a:latin typeface="Times New Roman" pitchFamily="18" charset="0"/>
                <a:cs typeface="Times New Roman" pitchFamily="18" charset="0"/>
              </a:rPr>
              <a:t>Однажды главный дворецкий придворный позвал императора в покои его жены и когда император зашел, то увидел за занавеской силуэт своей умершей жены. Ее прекрасный профиль вырисовывался за занавеской  на фоне солнца. Император был потрясен. Так главный придворный показал императору чудеса теневого театра и вылечил его от тоски.</a:t>
            </a:r>
          </a:p>
        </p:txBody>
      </p:sp>
    </p:spTree>
    <p:extLst>
      <p:ext uri="{BB962C8B-B14F-4D97-AF65-F5344CB8AC3E}">
        <p14:creationId xmlns:p14="http://schemas.microsoft.com/office/powerpoint/2010/main" val="33203249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33000">
              <a:srgbClr val="FF9900">
                <a:tint val="66000"/>
                <a:satMod val="160000"/>
              </a:srgbClr>
            </a:gs>
            <a:gs pos="44000">
              <a:srgbClr val="FF9900">
                <a:tint val="44500"/>
                <a:satMod val="160000"/>
              </a:srgbClr>
            </a:gs>
            <a:gs pos="100000">
              <a:srgbClr val="FF9900">
                <a:tint val="23500"/>
                <a:satMod val="160000"/>
              </a:srgbClr>
            </a:gs>
          </a:gsLst>
          <a:path path="circle">
            <a:fillToRect r="100000" b="100000"/>
          </a:path>
        </a:gradFill>
        <a:effectLst/>
      </p:bgPr>
    </p:bg>
    <p:spTree>
      <p:nvGrpSpPr>
        <p:cNvPr id="1" name=""/>
        <p:cNvGrpSpPr/>
        <p:nvPr/>
      </p:nvGrpSpPr>
      <p:grpSpPr>
        <a:xfrm>
          <a:off x="0" y="0"/>
          <a:ext cx="0" cy="0"/>
          <a:chOff x="0" y="0"/>
          <a:chExt cx="0" cy="0"/>
        </a:xfrm>
      </p:grpSpPr>
      <p:pic>
        <p:nvPicPr>
          <p:cNvPr id="6" name="Picture 6" descr="Картинки по запросу китайский теневой театр"/>
          <p:cNvPicPr>
            <a:picLocks noChangeAspect="1" noChangeArrowheads="1"/>
          </p:cNvPicPr>
          <p:nvPr/>
        </p:nvPicPr>
        <p:blipFill rotWithShape="1">
          <a:blip r:embed="rId2">
            <a:extLst>
              <a:ext uri="{28A0092B-C50C-407E-A947-70E740481C1C}">
                <a14:useLocalDpi xmlns:a14="http://schemas.microsoft.com/office/drawing/2010/main" val="0"/>
              </a:ext>
            </a:extLst>
          </a:blip>
          <a:srcRect r="38288"/>
          <a:stretch/>
        </p:blipFill>
        <p:spPr bwMode="auto">
          <a:xfrm rot="600803">
            <a:off x="5180045" y="2832986"/>
            <a:ext cx="3394036" cy="3527696"/>
          </a:xfrm>
          <a:prstGeom prst="rect">
            <a:avLst/>
          </a:prstGeom>
          <a:solidFill>
            <a:srgbClr val="FFFFFF">
              <a:shade val="85000"/>
            </a:srgbClr>
          </a:solidFill>
          <a:ln w="190500" cap="sq">
            <a:solidFill>
              <a:schemeClr val="accent5">
                <a:lumMod val="20000"/>
                <a:lumOff val="8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 name="Прямоугольник 1"/>
          <p:cNvSpPr/>
          <p:nvPr/>
        </p:nvSpPr>
        <p:spPr>
          <a:xfrm>
            <a:off x="4610125" y="188640"/>
            <a:ext cx="4533875" cy="2308324"/>
          </a:xfrm>
          <a:prstGeom prst="rect">
            <a:avLst/>
          </a:prstGeom>
        </p:spPr>
        <p:txBody>
          <a:bodyPr wrap="square">
            <a:spAutoFit/>
          </a:bodyPr>
          <a:lstStyle/>
          <a:p>
            <a:pPr algn="ctr"/>
            <a:r>
              <a:rPr lang="ru-RU" b="1" dirty="0">
                <a:solidFill>
                  <a:schemeClr val="accent2">
                    <a:lumMod val="50000"/>
                  </a:schemeClr>
                </a:solidFill>
                <a:latin typeface="Times New Roman" pitchFamily="18" charset="0"/>
                <a:cs typeface="Times New Roman" pitchFamily="18" charset="0"/>
              </a:rPr>
              <a:t>Искусство теневого театра пришло к нам в 200 году до нашей эры в эпоху императора </a:t>
            </a:r>
            <a:r>
              <a:rPr lang="ru-RU" b="1" dirty="0" err="1">
                <a:solidFill>
                  <a:schemeClr val="accent2">
                    <a:lumMod val="50000"/>
                  </a:schemeClr>
                </a:solidFill>
                <a:latin typeface="Times New Roman" pitchFamily="18" charset="0"/>
                <a:cs typeface="Times New Roman" pitchFamily="18" charset="0"/>
              </a:rPr>
              <a:t>Хань-Ву-ци</a:t>
            </a:r>
            <a:r>
              <a:rPr lang="ru-RU" b="1" dirty="0">
                <a:solidFill>
                  <a:schemeClr val="accent2">
                    <a:lumMod val="50000"/>
                  </a:schemeClr>
                </a:solidFill>
                <a:latin typeface="Times New Roman" pitchFamily="18" charset="0"/>
                <a:cs typeface="Times New Roman" pitchFamily="18" charset="0"/>
              </a:rPr>
              <a:t>. Спектакли теневого театра в древности, как правило, проходили ночью, прямо на улице при свете масляной лампы. </a:t>
            </a:r>
            <a:r>
              <a:rPr lang="ru-RU" b="1" dirty="0" smtClean="0">
                <a:solidFill>
                  <a:schemeClr val="accent2">
                    <a:lumMod val="50000"/>
                  </a:schemeClr>
                </a:solidFill>
                <a:latin typeface="Times New Roman" pitchFamily="18" charset="0"/>
                <a:cs typeface="Times New Roman" pitchFamily="18" charset="0"/>
              </a:rPr>
              <a:t>Куклы одного спектакля могли насчитывать 1000 фигур не считая декораций.</a:t>
            </a:r>
            <a:endParaRPr lang="ru-RU" b="1" dirty="0">
              <a:solidFill>
                <a:schemeClr val="accent2">
                  <a:lumMod val="50000"/>
                </a:schemeClr>
              </a:solidFill>
              <a:latin typeface="Times New Roman" pitchFamily="18" charset="0"/>
              <a:cs typeface="Times New Roman" pitchFamily="18" charset="0"/>
            </a:endParaRPr>
          </a:p>
        </p:txBody>
      </p:sp>
      <p:pic>
        <p:nvPicPr>
          <p:cNvPr id="10242" name="Picture 2" descr="https://yavarda.ru/images/artmir/1220_0.jpg"/>
          <p:cNvPicPr>
            <a:picLocks noChangeAspect="1" noChangeArrowheads="1"/>
          </p:cNvPicPr>
          <p:nvPr/>
        </p:nvPicPr>
        <p:blipFill rotWithShape="1">
          <a:blip r:embed="rId3">
            <a:extLst>
              <a:ext uri="{28A0092B-C50C-407E-A947-70E740481C1C}">
                <a14:useLocalDpi xmlns:a14="http://schemas.microsoft.com/office/drawing/2010/main" val="0"/>
              </a:ext>
            </a:extLst>
          </a:blip>
          <a:srcRect l="11145"/>
          <a:stretch/>
        </p:blipFill>
        <p:spPr bwMode="auto">
          <a:xfrm>
            <a:off x="301261" y="404664"/>
            <a:ext cx="4138580" cy="2937143"/>
          </a:xfrm>
          <a:prstGeom prst="rect">
            <a:avLst/>
          </a:prstGeom>
          <a:solidFill>
            <a:srgbClr val="FFFFFF">
              <a:shade val="85000"/>
            </a:srgbClr>
          </a:solidFill>
          <a:ln w="190500" cap="rnd">
            <a:solidFill>
              <a:schemeClr val="accent5">
                <a:lumMod val="20000"/>
                <a:lumOff val="80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8" name="Прямоугольник 7"/>
          <p:cNvSpPr/>
          <p:nvPr/>
        </p:nvSpPr>
        <p:spPr>
          <a:xfrm>
            <a:off x="328614" y="3573016"/>
            <a:ext cx="4533875" cy="3416320"/>
          </a:xfrm>
          <a:prstGeom prst="rect">
            <a:avLst/>
          </a:prstGeom>
        </p:spPr>
        <p:txBody>
          <a:bodyPr wrap="square">
            <a:spAutoFit/>
          </a:bodyPr>
          <a:lstStyle/>
          <a:p>
            <a:pPr algn="ctr"/>
            <a:r>
              <a:rPr lang="ru-RU" b="1" i="1" dirty="0" smtClean="0">
                <a:solidFill>
                  <a:schemeClr val="accent2">
                    <a:lumMod val="50000"/>
                  </a:schemeClr>
                </a:solidFill>
                <a:latin typeface="Times New Roman" pitchFamily="18" charset="0"/>
                <a:cs typeface="Times New Roman" pitchFamily="18" charset="0"/>
              </a:rPr>
              <a:t> </a:t>
            </a:r>
            <a:r>
              <a:rPr lang="ru-RU" b="1" dirty="0">
                <a:solidFill>
                  <a:schemeClr val="accent2">
                    <a:lumMod val="50000"/>
                  </a:schemeClr>
                </a:solidFill>
                <a:latin typeface="Times New Roman" pitchFamily="18" charset="0"/>
                <a:cs typeface="Times New Roman" pitchFamily="18" charset="0"/>
              </a:rPr>
              <a:t>Куклы для театра теней делали из </a:t>
            </a:r>
            <a:r>
              <a:rPr lang="ru-RU" b="1" dirty="0" smtClean="0">
                <a:solidFill>
                  <a:schemeClr val="accent2">
                    <a:lumMod val="50000"/>
                  </a:schemeClr>
                </a:solidFill>
                <a:latin typeface="Times New Roman" pitchFamily="18" charset="0"/>
                <a:cs typeface="Times New Roman" pitchFamily="18" charset="0"/>
              </a:rPr>
              <a:t>шкур. </a:t>
            </a:r>
            <a:r>
              <a:rPr lang="ru-RU" b="1" dirty="0">
                <a:solidFill>
                  <a:schemeClr val="accent2">
                    <a:lumMod val="50000"/>
                  </a:schemeClr>
                </a:solidFill>
                <a:latin typeface="Times New Roman" pitchFamily="18" charset="0"/>
                <a:cs typeface="Times New Roman" pitchFamily="18" charset="0"/>
              </a:rPr>
              <a:t>Высота куклы для теневого театра чаще всего делалась 30 сантиметров. Фигурки делались подвижными</a:t>
            </a:r>
            <a:r>
              <a:rPr lang="ru-RU" b="1" dirty="0" smtClean="0">
                <a:solidFill>
                  <a:schemeClr val="accent2">
                    <a:lumMod val="50000"/>
                  </a:schemeClr>
                </a:solidFill>
                <a:latin typeface="Times New Roman" pitchFamily="18" charset="0"/>
                <a:cs typeface="Times New Roman" pitchFamily="18" charset="0"/>
              </a:rPr>
              <a:t>.</a:t>
            </a:r>
          </a:p>
          <a:p>
            <a:pPr algn="ctr"/>
            <a:r>
              <a:rPr lang="ru-RU" b="1" dirty="0" smtClean="0">
                <a:solidFill>
                  <a:schemeClr val="accent2">
                    <a:lumMod val="50000"/>
                  </a:schemeClr>
                </a:solidFill>
                <a:latin typeface="Times New Roman" pitchFamily="18" charset="0"/>
                <a:cs typeface="Times New Roman" pitchFamily="18" charset="0"/>
              </a:rPr>
              <a:t>Далее теневой театр начал свое триумфальное шествие по земле, он появился в Индии, Турции, Азии, с войском Чингиз-Хана добрался до Европы, дошел до России, покорил весь Петербург, потом Москву.</a:t>
            </a:r>
          </a:p>
          <a:p>
            <a:pPr algn="ctr"/>
            <a:endParaRPr lang="ru-RU" b="1" i="1" dirty="0" smtClean="0">
              <a:solidFill>
                <a:schemeClr val="accent2">
                  <a:lumMod val="50000"/>
                </a:schemeClr>
              </a:solidFill>
              <a:latin typeface="Times New Roman" pitchFamily="18" charset="0"/>
              <a:cs typeface="Times New Roman" pitchFamily="18" charset="0"/>
            </a:endParaRPr>
          </a:p>
          <a:p>
            <a:pPr algn="ctr"/>
            <a:endParaRPr lang="ru-RU" b="1" i="1" dirty="0">
              <a:solidFill>
                <a:schemeClr val="accent2">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338080521"/>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33000">
              <a:srgbClr val="FF9900">
                <a:tint val="66000"/>
                <a:satMod val="160000"/>
              </a:srgbClr>
            </a:gs>
            <a:gs pos="44000">
              <a:srgbClr val="FF9900">
                <a:tint val="44500"/>
                <a:satMod val="160000"/>
              </a:srgbClr>
            </a:gs>
            <a:gs pos="100000">
              <a:srgbClr val="FF9900">
                <a:tint val="23500"/>
                <a:satMod val="160000"/>
              </a:srgbClr>
            </a:gs>
          </a:gsLst>
          <a:path path="circle">
            <a:fillToRect r="100000" b="100000"/>
          </a:path>
        </a:gradFill>
        <a:effectLst/>
      </p:bgPr>
    </p:bg>
    <p:spTree>
      <p:nvGrpSpPr>
        <p:cNvPr id="1" name=""/>
        <p:cNvGrpSpPr/>
        <p:nvPr/>
      </p:nvGrpSpPr>
      <p:grpSpPr>
        <a:xfrm>
          <a:off x="0" y="0"/>
          <a:ext cx="0" cy="0"/>
          <a:chOff x="0" y="0"/>
          <a:chExt cx="0" cy="0"/>
        </a:xfrm>
      </p:grpSpPr>
      <p:pic>
        <p:nvPicPr>
          <p:cNvPr id="9224" name="Picture 8" descr="http://lamcdn.net/the-village.ru/post_image-image/z5TW-Itr2rlpKX7bkPSUP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807" y="4221088"/>
            <a:ext cx="3325612" cy="2213611"/>
          </a:xfrm>
          <a:prstGeom prst="rect">
            <a:avLst/>
          </a:prstGeom>
          <a:solidFill>
            <a:srgbClr val="FFFFFF">
              <a:shade val="85000"/>
            </a:srgbClr>
          </a:solidFill>
          <a:ln w="190500" cap="sq">
            <a:solidFill>
              <a:schemeClr val="accent5">
                <a:lumMod val="20000"/>
                <a:lumOff val="8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9228" name="Picture 12" descr="https://s.getshow.ru/image/original/1/5/27-a20d.jpeg"/>
          <p:cNvPicPr>
            <a:picLocks noChangeAspect="1" noChangeArrowheads="1"/>
          </p:cNvPicPr>
          <p:nvPr/>
        </p:nvPicPr>
        <p:blipFill rotWithShape="1">
          <a:blip r:embed="rId4">
            <a:extLst>
              <a:ext uri="{28A0092B-C50C-407E-A947-70E740481C1C}">
                <a14:useLocalDpi xmlns:a14="http://schemas.microsoft.com/office/drawing/2010/main" val="0"/>
              </a:ext>
            </a:extLst>
          </a:blip>
          <a:srcRect t="11991" b="21242"/>
          <a:stretch/>
        </p:blipFill>
        <p:spPr bwMode="auto">
          <a:xfrm>
            <a:off x="6156176" y="42817"/>
            <a:ext cx="2880321" cy="1923076"/>
          </a:xfrm>
          <a:prstGeom prst="snip2Diag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9222" name="Picture 6" descr="http://kayrosblog.ru/wp-content/uploads/2010/02/Pilobolus-teatr-tenej-iz-Kalifornii-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6161" y="1818051"/>
            <a:ext cx="3197727" cy="1918636"/>
          </a:xfrm>
          <a:prstGeom prst="rect">
            <a:avLst/>
          </a:prstGeom>
          <a:solidFill>
            <a:srgbClr val="FFFFFF">
              <a:shade val="85000"/>
            </a:srgbClr>
          </a:solidFill>
          <a:ln w="190500" cap="sq">
            <a:solidFill>
              <a:schemeClr val="accent5">
                <a:lumMod val="20000"/>
                <a:lumOff val="8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4" name="Прямоугольник 3"/>
          <p:cNvSpPr/>
          <p:nvPr/>
        </p:nvSpPr>
        <p:spPr>
          <a:xfrm>
            <a:off x="110596" y="42817"/>
            <a:ext cx="5904656" cy="1554272"/>
          </a:xfrm>
          <a:prstGeom prst="rect">
            <a:avLst/>
          </a:prstGeom>
        </p:spPr>
        <p:txBody>
          <a:bodyPr wrap="square">
            <a:spAutoFit/>
          </a:bodyPr>
          <a:lstStyle/>
          <a:p>
            <a:pPr algn="just"/>
            <a:r>
              <a:rPr lang="ru-RU" b="1" dirty="0" smtClean="0">
                <a:solidFill>
                  <a:srgbClr val="660033"/>
                </a:solidFill>
                <a:latin typeface="Times New Roman" pitchFamily="18" charset="0"/>
                <a:cs typeface="Times New Roman" pitchFamily="18" charset="0"/>
              </a:rPr>
              <a:t>      </a:t>
            </a:r>
            <a:r>
              <a:rPr lang="ru-RU" sz="1900" b="1" dirty="0" smtClean="0">
                <a:solidFill>
                  <a:srgbClr val="660033"/>
                </a:solidFill>
                <a:latin typeface="Times New Roman" pitchFamily="18" charset="0"/>
                <a:cs typeface="Times New Roman" pitchFamily="18" charset="0"/>
              </a:rPr>
              <a:t>Театр </a:t>
            </a:r>
            <a:r>
              <a:rPr lang="ru-RU" sz="1900" b="1" dirty="0">
                <a:solidFill>
                  <a:srgbClr val="660033"/>
                </a:solidFill>
                <a:latin typeface="Times New Roman" pitchFamily="18" charset="0"/>
                <a:cs typeface="Times New Roman" pitchFamily="18" charset="0"/>
              </a:rPr>
              <a:t>«Тень» - московский театр теней, кукол и синтетического жанра – первый в России частный семейный </a:t>
            </a:r>
            <a:r>
              <a:rPr lang="ru-RU" sz="1900" b="1" dirty="0" smtClean="0">
                <a:solidFill>
                  <a:srgbClr val="660033"/>
                </a:solidFill>
                <a:latin typeface="Times New Roman" pitchFamily="18" charset="0"/>
                <a:cs typeface="Times New Roman" pitchFamily="18" charset="0"/>
              </a:rPr>
              <a:t>театр. Появился </a:t>
            </a:r>
            <a:r>
              <a:rPr lang="ru-RU" sz="1900" b="1" dirty="0">
                <a:solidFill>
                  <a:srgbClr val="660033"/>
                </a:solidFill>
                <a:latin typeface="Times New Roman" pitchFamily="18" charset="0"/>
                <a:cs typeface="Times New Roman" pitchFamily="18" charset="0"/>
              </a:rPr>
              <a:t>в Москве в 1988 году. Создатели и руководители театра – </a:t>
            </a:r>
            <a:r>
              <a:rPr lang="ru-RU" sz="1900" b="1" dirty="0" smtClean="0">
                <a:solidFill>
                  <a:srgbClr val="660033"/>
                </a:solidFill>
                <a:latin typeface="Times New Roman" pitchFamily="18" charset="0"/>
                <a:cs typeface="Times New Roman" pitchFamily="18" charset="0"/>
              </a:rPr>
              <a:t>Илья </a:t>
            </a:r>
            <a:r>
              <a:rPr lang="ru-RU" sz="1900" b="1" dirty="0" err="1">
                <a:solidFill>
                  <a:srgbClr val="660033"/>
                </a:solidFill>
                <a:latin typeface="Times New Roman" pitchFamily="18" charset="0"/>
                <a:cs typeface="Times New Roman" pitchFamily="18" charset="0"/>
              </a:rPr>
              <a:t>Эпель-баум</a:t>
            </a:r>
            <a:r>
              <a:rPr lang="ru-RU" sz="1900" b="1" dirty="0">
                <a:solidFill>
                  <a:srgbClr val="660033"/>
                </a:solidFill>
                <a:latin typeface="Times New Roman" pitchFamily="18" charset="0"/>
                <a:cs typeface="Times New Roman" pitchFamily="18" charset="0"/>
              </a:rPr>
              <a:t> и Майя Краснопольская.</a:t>
            </a:r>
          </a:p>
        </p:txBody>
      </p:sp>
      <p:pic>
        <p:nvPicPr>
          <p:cNvPr id="15" name="Picture 14" descr="https://www.mos.ru/upload/newsfeed/newsfeed/1(374875).jpg"/>
          <p:cNvPicPr>
            <a:picLocks noChangeAspect="1" noChangeArrowheads="1"/>
          </p:cNvPicPr>
          <p:nvPr/>
        </p:nvPicPr>
        <p:blipFill rotWithShape="1">
          <a:blip r:embed="rId6">
            <a:extLst>
              <a:ext uri="{28A0092B-C50C-407E-A947-70E740481C1C}">
                <a14:useLocalDpi xmlns:a14="http://schemas.microsoft.com/office/drawing/2010/main" val="0"/>
              </a:ext>
            </a:extLst>
          </a:blip>
          <a:srcRect l="4981" r="11374"/>
          <a:stretch/>
        </p:blipFill>
        <p:spPr bwMode="auto">
          <a:xfrm>
            <a:off x="4427984" y="2216297"/>
            <a:ext cx="4392488" cy="3122181"/>
          </a:xfrm>
          <a:prstGeom prst="rect">
            <a:avLst/>
          </a:prstGeom>
          <a:solidFill>
            <a:srgbClr val="FFFFFF">
              <a:shade val="85000"/>
            </a:srgbClr>
          </a:solidFill>
          <a:ln w="190500" cap="rnd">
            <a:solidFill>
              <a:schemeClr val="accent6">
                <a:lumMod val="60000"/>
                <a:lumOff val="40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9234" name="Picture 18" descr="Картинки по запросу московский теневой театр"/>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56" b="95278" l="0" r="98750">
                        <a14:foregroundMark x1="17083" y1="13889" x2="17083" y2="13889"/>
                        <a14:foregroundMark x1="17917" y1="9444" x2="17917" y2="9444"/>
                        <a14:foregroundMark x1="17917" y1="9167" x2="17917" y2="9167"/>
                        <a14:foregroundMark x1="16667" y1="13889" x2="16667" y2="13889"/>
                        <a14:foregroundMark x1="16667" y1="14444" x2="16667" y2="14444"/>
                        <a14:foregroundMark x1="10000" y1="15278" x2="10000" y2="15278"/>
                        <a14:foregroundMark x1="5000" y1="15278" x2="5000" y2="15278"/>
                        <a14:foregroundMark x1="3750" y1="15278" x2="3750" y2="15278"/>
                        <a14:foregroundMark x1="24583" y1="13333" x2="24583" y2="13333"/>
                        <a14:foregroundMark x1="25833" y1="17222" x2="25833" y2="17222"/>
                        <a14:foregroundMark x1="22917" y1="18056" x2="22917" y2="18056"/>
                        <a14:foregroundMark x1="22083" y1="18056" x2="22083" y2="18056"/>
                        <a14:foregroundMark x1="22083" y1="18056" x2="22083" y2="18056"/>
                        <a14:foregroundMark x1="68750" y1="9444" x2="68750" y2="9444"/>
                        <a14:foregroundMark x1="70000" y1="9444" x2="70000" y2="9444"/>
                        <a14:foregroundMark x1="70000" y1="9444" x2="70000" y2="9444"/>
                        <a14:foregroundMark x1="70000" y1="9444" x2="70000" y2="9444"/>
                        <a14:foregroundMark x1="70000" y1="9444" x2="70000" y2="9444"/>
                        <a14:foregroundMark x1="78333" y1="11944" x2="78333" y2="11944"/>
                        <a14:foregroundMark x1="79167" y1="12500" x2="79167" y2="12500"/>
                        <a14:foregroundMark x1="79167" y1="12500" x2="79167" y2="12500"/>
                        <a14:foregroundMark x1="79167" y1="12500" x2="79167" y2="12500"/>
                        <a14:foregroundMark x1="79167" y1="12500" x2="79167" y2="12500"/>
                        <a14:foregroundMark x1="81667" y1="17778" x2="82917" y2="19444"/>
                        <a14:foregroundMark x1="82917" y1="19444" x2="82917" y2="19444"/>
                        <a14:foregroundMark x1="82917" y1="19444" x2="82917" y2="19444"/>
                        <a14:foregroundMark x1="79167" y1="20556" x2="79167" y2="20556"/>
                        <a14:foregroundMark x1="79167" y1="20556" x2="79167" y2="20556"/>
                        <a14:foregroundMark x1="85833" y1="18611" x2="85833" y2="18611"/>
                        <a14:foregroundMark x1="85417" y1="16944" x2="85417" y2="16944"/>
                        <a14:foregroundMark x1="85417" y1="16944" x2="85417" y2="16944"/>
                        <a14:foregroundMark x1="65000" y1="29722" x2="65000" y2="29722"/>
                        <a14:foregroundMark x1="65000" y1="29722" x2="65000" y2="29722"/>
                        <a14:foregroundMark x1="65000" y1="29722" x2="65000" y2="29722"/>
                        <a14:foregroundMark x1="71667" y1="28333" x2="73750" y2="28333"/>
                        <a14:foregroundMark x1="74583" y1="29167" x2="74583" y2="29167"/>
                        <a14:foregroundMark x1="74583" y1="29167" x2="74583" y2="29167"/>
                        <a14:foregroundMark x1="74583" y1="29167" x2="74583" y2="29167"/>
                        <a14:foregroundMark x1="74583" y1="29167" x2="74583" y2="29167"/>
                        <a14:foregroundMark x1="78333" y1="30556" x2="80417" y2="30833"/>
                        <a14:foregroundMark x1="80417" y1="30833" x2="80417" y2="30833"/>
                        <a14:foregroundMark x1="80417" y1="30833" x2="80417" y2="30833"/>
                        <a14:foregroundMark x1="85833" y1="33056" x2="85833" y2="33056"/>
                        <a14:foregroundMark x1="88333" y1="34722" x2="88333" y2="34722"/>
                        <a14:foregroundMark x1="88333" y1="32222" x2="88333" y2="32222"/>
                        <a14:foregroundMark x1="87917" y1="30833" x2="87917" y2="30833"/>
                        <a14:foregroundMark x1="77917" y1="30833" x2="77917" y2="30833"/>
                        <a14:foregroundMark x1="72917" y1="32500" x2="72917" y2="32500"/>
                        <a14:foregroundMark x1="72500" y1="32500" x2="72500" y2="32500"/>
                        <a14:foregroundMark x1="72500" y1="32500" x2="72500" y2="32500"/>
                        <a14:foregroundMark x1="72500" y1="32500" x2="72500" y2="32500"/>
                        <a14:foregroundMark x1="72500" y1="32500" x2="72500" y2="32500"/>
                        <a14:foregroundMark x1="72500" y1="32500" x2="72500" y2="32500"/>
                        <a14:foregroundMark x1="69167" y1="32500" x2="69167" y2="32500"/>
                        <a14:foregroundMark x1="67917" y1="33056" x2="67917" y2="33056"/>
                        <a14:foregroundMark x1="67917" y1="33056" x2="67917" y2="33056"/>
                        <a14:foregroundMark x1="19167" y1="28889" x2="19167" y2="28889"/>
                        <a14:foregroundMark x1="19167" y1="28889" x2="19167" y2="28889"/>
                        <a14:foregroundMark x1="24583" y1="30833" x2="24583" y2="30833"/>
                        <a14:foregroundMark x1="21667" y1="36667" x2="21667" y2="36667"/>
                        <a14:foregroundMark x1="18333" y1="35000" x2="18333" y2="35000"/>
                        <a14:foregroundMark x1="18333" y1="34167" x2="18333" y2="34167"/>
                        <a14:foregroundMark x1="19167" y1="38333" x2="19167" y2="38333"/>
                        <a14:foregroundMark x1="27083" y1="39167" x2="27083" y2="39167"/>
                        <a14:foregroundMark x1="25417" y1="86111" x2="25417" y2="86111"/>
                        <a14:foregroundMark x1="17083" y1="89444" x2="17083" y2="89444"/>
                        <a14:foregroundMark x1="24583" y1="93056" x2="24583" y2="93056"/>
                        <a14:foregroundMark x1="25833" y1="93889" x2="25833" y2="93889"/>
                        <a14:foregroundMark x1="26667" y1="93056" x2="26667" y2="93056"/>
                        <a14:foregroundMark x1="27083" y1="92778" x2="27083" y2="92778"/>
                        <a14:foregroundMark x1="27083" y1="92778" x2="27083" y2="92778"/>
                        <a14:foregroundMark x1="16667" y1="92778" x2="16667" y2="92778"/>
                        <a14:foregroundMark x1="16667" y1="92778" x2="16667" y2="92778"/>
                        <a14:foregroundMark x1="16667" y1="92778" x2="16667" y2="92778"/>
                        <a14:foregroundMark x1="16667" y1="92778" x2="16667" y2="92778"/>
                        <a14:foregroundMark x1="10833" y1="91389" x2="10833" y2="91389"/>
                        <a14:foregroundMark x1="10000" y1="91111" x2="10000" y2="91111"/>
                      </a14:backgroundRemoval>
                    </a14:imgEffect>
                  </a14:imgLayer>
                </a14:imgProps>
              </a:ext>
              <a:ext uri="{28A0092B-C50C-407E-A947-70E740481C1C}">
                <a14:useLocalDpi xmlns:a14="http://schemas.microsoft.com/office/drawing/2010/main" val="0"/>
              </a:ext>
            </a:extLst>
          </a:blip>
          <a:srcRect t="75355" r="59537"/>
          <a:stretch/>
        </p:blipFill>
        <p:spPr bwMode="auto">
          <a:xfrm>
            <a:off x="6129955" y="5635164"/>
            <a:ext cx="1512168" cy="13834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8" descr="Картинки по запросу московский теневой театр"/>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56" b="95278" l="0" r="98750">
                        <a14:foregroundMark x1="17083" y1="13889" x2="17083" y2="13889"/>
                        <a14:foregroundMark x1="17917" y1="9444" x2="17917" y2="9444"/>
                        <a14:foregroundMark x1="17917" y1="9167" x2="17917" y2="9167"/>
                        <a14:foregroundMark x1="16667" y1="13889" x2="16667" y2="13889"/>
                        <a14:foregroundMark x1="16667" y1="14444" x2="16667" y2="14444"/>
                        <a14:foregroundMark x1="10000" y1="15278" x2="10000" y2="15278"/>
                        <a14:foregroundMark x1="5000" y1="15278" x2="5000" y2="15278"/>
                        <a14:foregroundMark x1="3750" y1="15278" x2="3750" y2="15278"/>
                        <a14:foregroundMark x1="24583" y1="13333" x2="24583" y2="13333"/>
                        <a14:foregroundMark x1="25833" y1="17222" x2="25833" y2="17222"/>
                        <a14:foregroundMark x1="22917" y1="18056" x2="22917" y2="18056"/>
                        <a14:foregroundMark x1="22083" y1="18056" x2="22083" y2="18056"/>
                        <a14:foregroundMark x1="22083" y1="18056" x2="22083" y2="18056"/>
                        <a14:foregroundMark x1="68750" y1="9444" x2="68750" y2="9444"/>
                        <a14:foregroundMark x1="70000" y1="9444" x2="70000" y2="9444"/>
                        <a14:foregroundMark x1="70000" y1="9444" x2="70000" y2="9444"/>
                        <a14:foregroundMark x1="70000" y1="9444" x2="70000" y2="9444"/>
                        <a14:foregroundMark x1="70000" y1="9444" x2="70000" y2="9444"/>
                        <a14:foregroundMark x1="78333" y1="11944" x2="78333" y2="11944"/>
                        <a14:foregroundMark x1="79167" y1="12500" x2="79167" y2="12500"/>
                        <a14:foregroundMark x1="79167" y1="12500" x2="79167" y2="12500"/>
                        <a14:foregroundMark x1="79167" y1="12500" x2="79167" y2="12500"/>
                        <a14:foregroundMark x1="79167" y1="12500" x2="79167" y2="12500"/>
                        <a14:foregroundMark x1="81667" y1="17778" x2="82917" y2="19444"/>
                        <a14:foregroundMark x1="82917" y1="19444" x2="82917" y2="19444"/>
                        <a14:foregroundMark x1="82917" y1="19444" x2="82917" y2="19444"/>
                        <a14:foregroundMark x1="79167" y1="20556" x2="79167" y2="20556"/>
                        <a14:foregroundMark x1="79167" y1="20556" x2="79167" y2="20556"/>
                        <a14:foregroundMark x1="85833" y1="18611" x2="85833" y2="18611"/>
                        <a14:foregroundMark x1="85417" y1="16944" x2="85417" y2="16944"/>
                        <a14:foregroundMark x1="85417" y1="16944" x2="85417" y2="16944"/>
                        <a14:foregroundMark x1="65000" y1="29722" x2="65000" y2="29722"/>
                        <a14:foregroundMark x1="65000" y1="29722" x2="65000" y2="29722"/>
                        <a14:foregroundMark x1="65000" y1="29722" x2="65000" y2="29722"/>
                        <a14:foregroundMark x1="71667" y1="28333" x2="73750" y2="28333"/>
                        <a14:foregroundMark x1="74583" y1="29167" x2="74583" y2="29167"/>
                        <a14:foregroundMark x1="74583" y1="29167" x2="74583" y2="29167"/>
                        <a14:foregroundMark x1="74583" y1="29167" x2="74583" y2="29167"/>
                        <a14:foregroundMark x1="74583" y1="29167" x2="74583" y2="29167"/>
                        <a14:foregroundMark x1="78333" y1="30556" x2="80417" y2="30833"/>
                        <a14:foregroundMark x1="80417" y1="30833" x2="80417" y2="30833"/>
                        <a14:foregroundMark x1="80417" y1="30833" x2="80417" y2="30833"/>
                        <a14:foregroundMark x1="85833" y1="33056" x2="85833" y2="33056"/>
                        <a14:foregroundMark x1="88333" y1="34722" x2="88333" y2="34722"/>
                        <a14:foregroundMark x1="88333" y1="32222" x2="88333" y2="32222"/>
                        <a14:foregroundMark x1="87917" y1="30833" x2="87917" y2="30833"/>
                        <a14:foregroundMark x1="77917" y1="30833" x2="77917" y2="30833"/>
                        <a14:foregroundMark x1="72917" y1="32500" x2="72917" y2="32500"/>
                        <a14:foregroundMark x1="72500" y1="32500" x2="72500" y2="32500"/>
                        <a14:foregroundMark x1="72500" y1="32500" x2="72500" y2="32500"/>
                        <a14:foregroundMark x1="72500" y1="32500" x2="72500" y2="32500"/>
                        <a14:foregroundMark x1="72500" y1="32500" x2="72500" y2="32500"/>
                        <a14:foregroundMark x1="72500" y1="32500" x2="72500" y2="32500"/>
                        <a14:foregroundMark x1="69167" y1="32500" x2="69167" y2="32500"/>
                        <a14:foregroundMark x1="67917" y1="33056" x2="67917" y2="33056"/>
                        <a14:foregroundMark x1="67917" y1="33056" x2="67917" y2="33056"/>
                        <a14:foregroundMark x1="19167" y1="28889" x2="19167" y2="28889"/>
                        <a14:foregroundMark x1="19167" y1="28889" x2="19167" y2="28889"/>
                        <a14:foregroundMark x1="24583" y1="30833" x2="24583" y2="30833"/>
                        <a14:foregroundMark x1="21667" y1="36667" x2="21667" y2="36667"/>
                        <a14:foregroundMark x1="18333" y1="35000" x2="18333" y2="35000"/>
                        <a14:foregroundMark x1="18333" y1="34167" x2="18333" y2="34167"/>
                        <a14:foregroundMark x1="19167" y1="38333" x2="19167" y2="38333"/>
                        <a14:foregroundMark x1="27083" y1="39167" x2="27083" y2="39167"/>
                        <a14:foregroundMark x1="25417" y1="86111" x2="25417" y2="86111"/>
                        <a14:foregroundMark x1="17083" y1="89444" x2="17083" y2="89444"/>
                        <a14:foregroundMark x1="24583" y1="93056" x2="24583" y2="93056"/>
                        <a14:foregroundMark x1="25833" y1="93889" x2="25833" y2="93889"/>
                        <a14:foregroundMark x1="26667" y1="93056" x2="26667" y2="93056"/>
                        <a14:foregroundMark x1="27083" y1="92778" x2="27083" y2="92778"/>
                        <a14:foregroundMark x1="27083" y1="92778" x2="27083" y2="92778"/>
                        <a14:foregroundMark x1="16667" y1="92778" x2="16667" y2="92778"/>
                        <a14:foregroundMark x1="16667" y1="92778" x2="16667" y2="92778"/>
                        <a14:foregroundMark x1="16667" y1="92778" x2="16667" y2="92778"/>
                        <a14:foregroundMark x1="16667" y1="92778" x2="16667" y2="92778"/>
                        <a14:foregroundMark x1="10833" y1="91389" x2="10833" y2="91389"/>
                        <a14:foregroundMark x1="10000" y1="91111" x2="10000" y2="91111"/>
                      </a14:backgroundRemoval>
                    </a14:imgEffect>
                  </a14:imgLayer>
                </a14:imgProps>
              </a:ext>
              <a:ext uri="{28A0092B-C50C-407E-A947-70E740481C1C}">
                <a14:useLocalDpi xmlns:a14="http://schemas.microsoft.com/office/drawing/2010/main" val="0"/>
              </a:ext>
            </a:extLst>
          </a:blip>
          <a:srcRect l="46543" b="81477"/>
          <a:stretch/>
        </p:blipFill>
        <p:spPr bwMode="auto">
          <a:xfrm>
            <a:off x="7896409" y="5883423"/>
            <a:ext cx="1704109" cy="8869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descr="Картинки по запросу московский теневой театр"/>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56" b="95278" l="0" r="98750">
                        <a14:foregroundMark x1="17083" y1="13889" x2="17083" y2="13889"/>
                        <a14:foregroundMark x1="17917" y1="9444" x2="17917" y2="9444"/>
                        <a14:foregroundMark x1="17917" y1="9167" x2="17917" y2="9167"/>
                        <a14:foregroundMark x1="16667" y1="13889" x2="16667" y2="13889"/>
                        <a14:foregroundMark x1="16667" y1="14444" x2="16667" y2="14444"/>
                        <a14:foregroundMark x1="10000" y1="15278" x2="10000" y2="15278"/>
                        <a14:foregroundMark x1="5000" y1="15278" x2="5000" y2="15278"/>
                        <a14:foregroundMark x1="3750" y1="15278" x2="3750" y2="15278"/>
                        <a14:foregroundMark x1="24583" y1="13333" x2="24583" y2="13333"/>
                        <a14:foregroundMark x1="25833" y1="17222" x2="25833" y2="17222"/>
                        <a14:foregroundMark x1="22917" y1="18056" x2="22917" y2="18056"/>
                        <a14:foregroundMark x1="22083" y1="18056" x2="22083" y2="18056"/>
                        <a14:foregroundMark x1="22083" y1="18056" x2="22083" y2="18056"/>
                        <a14:foregroundMark x1="68750" y1="9444" x2="68750" y2="9444"/>
                        <a14:foregroundMark x1="70000" y1="9444" x2="70000" y2="9444"/>
                        <a14:foregroundMark x1="70000" y1="9444" x2="70000" y2="9444"/>
                        <a14:foregroundMark x1="70000" y1="9444" x2="70000" y2="9444"/>
                        <a14:foregroundMark x1="70000" y1="9444" x2="70000" y2="9444"/>
                        <a14:foregroundMark x1="78333" y1="11944" x2="78333" y2="11944"/>
                        <a14:foregroundMark x1="79167" y1="12500" x2="79167" y2="12500"/>
                        <a14:foregroundMark x1="79167" y1="12500" x2="79167" y2="12500"/>
                        <a14:foregroundMark x1="79167" y1="12500" x2="79167" y2="12500"/>
                        <a14:foregroundMark x1="79167" y1="12500" x2="79167" y2="12500"/>
                        <a14:foregroundMark x1="81667" y1="17778" x2="82917" y2="19444"/>
                        <a14:foregroundMark x1="82917" y1="19444" x2="82917" y2="19444"/>
                        <a14:foregroundMark x1="82917" y1="19444" x2="82917" y2="19444"/>
                        <a14:foregroundMark x1="79167" y1="20556" x2="79167" y2="20556"/>
                        <a14:foregroundMark x1="79167" y1="20556" x2="79167" y2="20556"/>
                        <a14:foregroundMark x1="85833" y1="18611" x2="85833" y2="18611"/>
                        <a14:foregroundMark x1="85417" y1="16944" x2="85417" y2="16944"/>
                        <a14:foregroundMark x1="85417" y1="16944" x2="85417" y2="16944"/>
                        <a14:foregroundMark x1="65000" y1="29722" x2="65000" y2="29722"/>
                        <a14:foregroundMark x1="65000" y1="29722" x2="65000" y2="29722"/>
                        <a14:foregroundMark x1="65000" y1="29722" x2="65000" y2="29722"/>
                        <a14:foregroundMark x1="71667" y1="28333" x2="73750" y2="28333"/>
                        <a14:foregroundMark x1="74583" y1="29167" x2="74583" y2="29167"/>
                        <a14:foregroundMark x1="74583" y1="29167" x2="74583" y2="29167"/>
                        <a14:foregroundMark x1="74583" y1="29167" x2="74583" y2="29167"/>
                        <a14:foregroundMark x1="74583" y1="29167" x2="74583" y2="29167"/>
                        <a14:foregroundMark x1="78333" y1="30556" x2="80417" y2="30833"/>
                        <a14:foregroundMark x1="80417" y1="30833" x2="80417" y2="30833"/>
                        <a14:foregroundMark x1="80417" y1="30833" x2="80417" y2="30833"/>
                        <a14:foregroundMark x1="85833" y1="33056" x2="85833" y2="33056"/>
                        <a14:foregroundMark x1="88333" y1="34722" x2="88333" y2="34722"/>
                        <a14:foregroundMark x1="88333" y1="32222" x2="88333" y2="32222"/>
                        <a14:foregroundMark x1="87917" y1="30833" x2="87917" y2="30833"/>
                        <a14:foregroundMark x1="77917" y1="30833" x2="77917" y2="30833"/>
                        <a14:foregroundMark x1="72917" y1="32500" x2="72917" y2="32500"/>
                        <a14:foregroundMark x1="72500" y1="32500" x2="72500" y2="32500"/>
                        <a14:foregroundMark x1="72500" y1="32500" x2="72500" y2="32500"/>
                        <a14:foregroundMark x1="72500" y1="32500" x2="72500" y2="32500"/>
                        <a14:foregroundMark x1="72500" y1="32500" x2="72500" y2="32500"/>
                        <a14:foregroundMark x1="72500" y1="32500" x2="72500" y2="32500"/>
                        <a14:foregroundMark x1="69167" y1="32500" x2="69167" y2="32500"/>
                        <a14:foregroundMark x1="67917" y1="33056" x2="67917" y2="33056"/>
                        <a14:foregroundMark x1="67917" y1="33056" x2="67917" y2="33056"/>
                        <a14:foregroundMark x1="19167" y1="28889" x2="19167" y2="28889"/>
                        <a14:foregroundMark x1="19167" y1="28889" x2="19167" y2="28889"/>
                        <a14:foregroundMark x1="24583" y1="30833" x2="24583" y2="30833"/>
                        <a14:foregroundMark x1="21667" y1="36667" x2="21667" y2="36667"/>
                        <a14:foregroundMark x1="18333" y1="35000" x2="18333" y2="35000"/>
                        <a14:foregroundMark x1="18333" y1="34167" x2="18333" y2="34167"/>
                        <a14:foregroundMark x1="19167" y1="38333" x2="19167" y2="38333"/>
                        <a14:foregroundMark x1="27083" y1="39167" x2="27083" y2="39167"/>
                        <a14:foregroundMark x1="25417" y1="86111" x2="25417" y2="86111"/>
                        <a14:foregroundMark x1="17083" y1="89444" x2="17083" y2="89444"/>
                        <a14:foregroundMark x1="24583" y1="93056" x2="24583" y2="93056"/>
                        <a14:foregroundMark x1="25833" y1="93889" x2="25833" y2="93889"/>
                        <a14:foregroundMark x1="26667" y1="93056" x2="26667" y2="93056"/>
                        <a14:foregroundMark x1="27083" y1="92778" x2="27083" y2="92778"/>
                        <a14:foregroundMark x1="27083" y1="92778" x2="27083" y2="92778"/>
                        <a14:foregroundMark x1="16667" y1="92778" x2="16667" y2="92778"/>
                        <a14:foregroundMark x1="16667" y1="92778" x2="16667" y2="92778"/>
                        <a14:foregroundMark x1="16667" y1="92778" x2="16667" y2="92778"/>
                        <a14:foregroundMark x1="16667" y1="92778" x2="16667" y2="92778"/>
                        <a14:foregroundMark x1="10833" y1="91389" x2="10833" y2="91389"/>
                        <a14:foregroundMark x1="10000" y1="91111" x2="10000" y2="91111"/>
                      </a14:backgroundRemoval>
                    </a14:imgEffect>
                  </a14:imgLayer>
                </a14:imgProps>
              </a:ext>
              <a:ext uri="{28A0092B-C50C-407E-A947-70E740481C1C}">
                <a14:useLocalDpi xmlns:a14="http://schemas.microsoft.com/office/drawing/2010/main" val="0"/>
              </a:ext>
            </a:extLst>
          </a:blip>
          <a:srcRect r="61735" b="81477"/>
          <a:stretch/>
        </p:blipFill>
        <p:spPr bwMode="auto">
          <a:xfrm rot="21342413">
            <a:off x="4176049" y="5272880"/>
            <a:ext cx="1521652" cy="1106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943315"/>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33000">
              <a:srgbClr val="FF9900">
                <a:tint val="66000"/>
                <a:satMod val="160000"/>
              </a:srgbClr>
            </a:gs>
            <a:gs pos="44000">
              <a:srgbClr val="FF9900">
                <a:tint val="44500"/>
                <a:satMod val="160000"/>
              </a:srgbClr>
            </a:gs>
            <a:gs pos="100000">
              <a:srgbClr val="FF9900">
                <a:tint val="23500"/>
                <a:satMod val="160000"/>
              </a:srgbClr>
            </a:gs>
          </a:gsLst>
          <a:path path="circle">
            <a:fillToRect r="100000" b="100000"/>
          </a:path>
        </a:gradFill>
        <a:effectLst/>
      </p:bgPr>
    </p:bg>
    <p:spTree>
      <p:nvGrpSpPr>
        <p:cNvPr id="1" name=""/>
        <p:cNvGrpSpPr/>
        <p:nvPr/>
      </p:nvGrpSpPr>
      <p:grpSpPr>
        <a:xfrm>
          <a:off x="0" y="0"/>
          <a:ext cx="0" cy="0"/>
          <a:chOff x="0" y="0"/>
          <a:chExt cx="0" cy="0"/>
        </a:xfrm>
      </p:grpSpPr>
      <p:pic>
        <p:nvPicPr>
          <p:cNvPr id="5" name="Picture 4" descr="http://www.proza.ru/pics/2016/04/11/1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975" y="1856035"/>
            <a:ext cx="3429000" cy="4762500"/>
          </a:xfrm>
          <a:prstGeom prst="ellipse">
            <a:avLst/>
          </a:prstGeom>
          <a:noFill/>
          <a:effectLst>
            <a:glow rad="1397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3959383" y="215169"/>
            <a:ext cx="5043264" cy="2862322"/>
          </a:xfrm>
          <a:prstGeom prst="rect">
            <a:avLst/>
          </a:prstGeom>
        </p:spPr>
        <p:txBody>
          <a:bodyPr wrap="square">
            <a:spAutoFit/>
          </a:bodyPr>
          <a:lstStyle/>
          <a:p>
            <a:pPr algn="just"/>
            <a:r>
              <a:rPr lang="ru-RU" b="1" dirty="0" smtClean="0">
                <a:latin typeface="Times New Roman" pitchFamily="18" charset="0"/>
                <a:cs typeface="Times New Roman" pitchFamily="18" charset="0"/>
              </a:rPr>
              <a:t>  </a:t>
            </a:r>
            <a:r>
              <a:rPr lang="ru-RU" b="1" dirty="0" smtClean="0">
                <a:solidFill>
                  <a:srgbClr val="660033"/>
                </a:solidFill>
                <a:latin typeface="Times New Roman" pitchFamily="18" charset="0"/>
                <a:cs typeface="Times New Roman" pitchFamily="18" charset="0"/>
              </a:rPr>
              <a:t>Куклы этого театра </a:t>
            </a:r>
            <a:r>
              <a:rPr lang="ru-RU" b="1" dirty="0">
                <a:solidFill>
                  <a:srgbClr val="660033"/>
                </a:solidFill>
                <a:latin typeface="Times New Roman" pitchFamily="18" charset="0"/>
                <a:cs typeface="Times New Roman" pitchFamily="18" charset="0"/>
              </a:rPr>
              <a:t>до сих пор делаются из шкуры </a:t>
            </a:r>
            <a:r>
              <a:rPr lang="ru-RU" b="1" dirty="0" smtClean="0">
                <a:solidFill>
                  <a:srgbClr val="660033"/>
                </a:solidFill>
                <a:latin typeface="Times New Roman" pitchFamily="18" charset="0"/>
                <a:cs typeface="Times New Roman" pitchFamily="18" charset="0"/>
              </a:rPr>
              <a:t>буйвола; </a:t>
            </a:r>
            <a:r>
              <a:rPr lang="ru-RU" b="1" dirty="0">
                <a:solidFill>
                  <a:srgbClr val="660033"/>
                </a:solidFill>
                <a:latin typeface="Times New Roman" pitchFamily="18" charset="0"/>
                <a:cs typeface="Times New Roman" pitchFamily="18" charset="0"/>
              </a:rPr>
              <a:t>шкура утончается так, что она становится тонкой и прозрачной, как бумага. Такие куклы очень прочные. Например, куклы которые хранятся в немецком музее, до сих пор не потеряли свой цвет. Хотя им уже 1200 лет. На западе театр теней считается одним из самых изящных и зрелищных искусств, в Европе даже проводятся специальные фестивали.</a:t>
            </a:r>
          </a:p>
        </p:txBody>
      </p:sp>
      <p:pic>
        <p:nvPicPr>
          <p:cNvPr id="8" name="Picture 8" descr="http://www.explorezhangjiajie.com/uploadfile/2013/0309/201303090823366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3007" y="3242414"/>
            <a:ext cx="4576015" cy="3432011"/>
          </a:xfrm>
          <a:prstGeom prst="round2DiagRect">
            <a:avLst/>
          </a:prstGeom>
          <a:noFill/>
          <a:effectLst>
            <a:glow rad="1397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98076" y="215169"/>
            <a:ext cx="3991542" cy="1384995"/>
          </a:xfrm>
          <a:prstGeom prst="rect">
            <a:avLst/>
          </a:prstGeom>
          <a:noFill/>
        </p:spPr>
        <p:txBody>
          <a:bodyPr wrap="none" lIns="91440" tIns="45720" rIns="91440" bIns="45720">
            <a:spAutoFit/>
          </a:bodyPr>
          <a:lstStyle/>
          <a:p>
            <a:pPr algn="ctr"/>
            <a:r>
              <a:rPr lang="ru-RU" sz="2800" b="1" i="1" cap="none" spc="0" dirty="0">
                <a:ln w="10541" cmpd="sng">
                  <a:solidFill>
                    <a:schemeClr val="accent3">
                      <a:lumMod val="50000"/>
                    </a:schemeClr>
                  </a:solidFill>
                  <a:prstDash val="solid"/>
                </a:ln>
                <a:solidFill>
                  <a:srgbClr val="00B050"/>
                </a:solidFill>
                <a:effectLst/>
                <a:latin typeface="Times New Roman" pitchFamily="18" charset="0"/>
                <a:cs typeface="Times New Roman" pitchFamily="18" charset="0"/>
              </a:rPr>
              <a:t>Самый известный </a:t>
            </a:r>
            <a:endParaRPr lang="ru-RU" sz="2800" b="1" i="1" cap="none" spc="0" dirty="0" smtClean="0">
              <a:ln w="10541" cmpd="sng">
                <a:solidFill>
                  <a:schemeClr val="accent3">
                    <a:lumMod val="50000"/>
                  </a:schemeClr>
                </a:solidFill>
                <a:prstDash val="solid"/>
              </a:ln>
              <a:solidFill>
                <a:srgbClr val="00B050"/>
              </a:solidFill>
              <a:effectLst/>
              <a:latin typeface="Times New Roman" pitchFamily="18" charset="0"/>
              <a:cs typeface="Times New Roman" pitchFamily="18" charset="0"/>
            </a:endParaRPr>
          </a:p>
          <a:p>
            <a:pPr algn="ctr"/>
            <a:r>
              <a:rPr lang="ru-RU" sz="2800" b="1" i="1" cap="none" spc="0" dirty="0" smtClean="0">
                <a:ln w="10541" cmpd="sng">
                  <a:solidFill>
                    <a:schemeClr val="accent3">
                      <a:lumMod val="50000"/>
                    </a:schemeClr>
                  </a:solidFill>
                  <a:prstDash val="solid"/>
                </a:ln>
                <a:solidFill>
                  <a:srgbClr val="00B050"/>
                </a:solidFill>
                <a:effectLst/>
                <a:latin typeface="Times New Roman" pitchFamily="18" charset="0"/>
                <a:cs typeface="Times New Roman" pitchFamily="18" charset="0"/>
              </a:rPr>
              <a:t>театр </a:t>
            </a:r>
            <a:r>
              <a:rPr lang="ru-RU" sz="2800" b="1" i="1" cap="none" spc="0" dirty="0">
                <a:ln w="10541" cmpd="sng">
                  <a:solidFill>
                    <a:schemeClr val="accent3">
                      <a:lumMod val="50000"/>
                    </a:schemeClr>
                  </a:solidFill>
                  <a:prstDash val="solid"/>
                </a:ln>
                <a:solidFill>
                  <a:srgbClr val="00B050"/>
                </a:solidFill>
                <a:effectLst/>
                <a:latin typeface="Times New Roman" pitchFamily="18" charset="0"/>
                <a:cs typeface="Times New Roman" pitchFamily="18" charset="0"/>
              </a:rPr>
              <a:t>теней сейчас – </a:t>
            </a:r>
            <a:endParaRPr lang="ru-RU" sz="2800" b="1" i="1" cap="none" spc="0" dirty="0" smtClean="0">
              <a:ln w="10541" cmpd="sng">
                <a:solidFill>
                  <a:schemeClr val="accent3">
                    <a:lumMod val="50000"/>
                  </a:schemeClr>
                </a:solidFill>
                <a:prstDash val="solid"/>
              </a:ln>
              <a:solidFill>
                <a:srgbClr val="00B050"/>
              </a:solidFill>
              <a:effectLst/>
              <a:latin typeface="Times New Roman" pitchFamily="18" charset="0"/>
              <a:cs typeface="Times New Roman" pitchFamily="18" charset="0"/>
            </a:endParaRPr>
          </a:p>
          <a:p>
            <a:pPr algn="ctr"/>
            <a:r>
              <a:rPr lang="ru-RU" sz="2800" b="1" i="1" cap="none" spc="0" dirty="0" smtClean="0">
                <a:ln w="10541" cmpd="sng">
                  <a:solidFill>
                    <a:schemeClr val="accent3">
                      <a:lumMod val="50000"/>
                    </a:schemeClr>
                  </a:solidFill>
                  <a:prstDash val="solid"/>
                </a:ln>
                <a:solidFill>
                  <a:srgbClr val="00B050"/>
                </a:solidFill>
                <a:effectLst/>
                <a:latin typeface="Times New Roman" pitchFamily="18" charset="0"/>
                <a:cs typeface="Times New Roman" pitchFamily="18" charset="0"/>
              </a:rPr>
              <a:t>Яванский</a:t>
            </a:r>
            <a:r>
              <a:rPr lang="ru-RU" sz="2800" b="1" i="1" cap="none" spc="0" dirty="0">
                <a:ln w="10541" cmpd="sng">
                  <a:solidFill>
                    <a:schemeClr val="accent3">
                      <a:lumMod val="50000"/>
                    </a:schemeClr>
                  </a:solidFill>
                  <a:prstDash val="solid"/>
                </a:ln>
                <a:solidFill>
                  <a:srgbClr val="00B050"/>
                </a:solidFill>
                <a:effectLst/>
                <a:latin typeface="Times New Roman" pitchFamily="18" charset="0"/>
                <a:cs typeface="Times New Roman" pitchFamily="18" charset="0"/>
              </a:rPr>
              <a:t>, </a:t>
            </a:r>
            <a:r>
              <a:rPr lang="ru-RU" sz="2800" b="1" i="1" cap="none" spc="0" dirty="0" err="1" smtClean="0">
                <a:ln w="10541" cmpd="sng">
                  <a:solidFill>
                    <a:schemeClr val="accent3">
                      <a:lumMod val="50000"/>
                    </a:schemeClr>
                  </a:solidFill>
                  <a:prstDash val="solid"/>
                </a:ln>
                <a:solidFill>
                  <a:srgbClr val="00B050"/>
                </a:solidFill>
                <a:effectLst/>
                <a:latin typeface="Times New Roman" pitchFamily="18" charset="0"/>
                <a:cs typeface="Times New Roman" pitchFamily="18" charset="0"/>
              </a:rPr>
              <a:t>Вайанг</a:t>
            </a:r>
            <a:r>
              <a:rPr lang="ru-RU" sz="2800" b="1" i="1" cap="none" spc="0" dirty="0" smtClean="0">
                <a:ln w="10541" cmpd="sng">
                  <a:solidFill>
                    <a:schemeClr val="accent3">
                      <a:lumMod val="50000"/>
                    </a:schemeClr>
                  </a:solidFill>
                  <a:prstDash val="solid"/>
                </a:ln>
                <a:solidFill>
                  <a:srgbClr val="00B050"/>
                </a:solidFill>
                <a:effectLst/>
                <a:latin typeface="Times New Roman" pitchFamily="18" charset="0"/>
                <a:cs typeface="Times New Roman" pitchFamily="18" charset="0"/>
              </a:rPr>
              <a:t>-Кули</a:t>
            </a:r>
            <a:endParaRPr lang="ru-RU" sz="2800" b="1" cap="none" spc="0" dirty="0">
              <a:ln w="10541" cmpd="sng">
                <a:solidFill>
                  <a:schemeClr val="accent3">
                    <a:lumMod val="50000"/>
                  </a:schemeClr>
                </a:solidFill>
                <a:prstDash val="solid"/>
              </a:ln>
              <a:solidFill>
                <a:srgbClr val="00B050"/>
              </a:solidFill>
              <a:effectLst/>
            </a:endParaRPr>
          </a:p>
        </p:txBody>
      </p:sp>
    </p:spTree>
    <p:extLst>
      <p:ext uri="{BB962C8B-B14F-4D97-AF65-F5344CB8AC3E}">
        <p14:creationId xmlns:p14="http://schemas.microsoft.com/office/powerpoint/2010/main" val="4143897648"/>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624</TotalTime>
  <Words>857</Words>
  <Application>Microsoft Office PowerPoint</Application>
  <PresentationFormat>Экран (4:3)</PresentationFormat>
  <Paragraphs>69</Paragraphs>
  <Slides>26</Slides>
  <Notes>8</Notes>
  <HiddenSlides>0</HiddenSlides>
  <MMClips>0</MMClips>
  <ScaleCrop>false</ScaleCrop>
  <HeadingPairs>
    <vt:vector size="4" baseType="variant">
      <vt:variant>
        <vt:lpstr>Тема</vt:lpstr>
      </vt:variant>
      <vt:variant>
        <vt:i4>1</vt:i4>
      </vt:variant>
      <vt:variant>
        <vt:lpstr>Заголовки слайдов</vt:lpstr>
      </vt:variant>
      <vt:variant>
        <vt:i4>26</vt:i4>
      </vt:variant>
    </vt:vector>
  </HeadingPairs>
  <TitlesOfParts>
    <vt:vector size="27"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Показ теневого театра в средней группе</vt:lpstr>
      <vt:lpstr>Презентация PowerPoint</vt:lpstr>
      <vt:lpstr>Показ теневого театра в старшей группе</vt:lpstr>
      <vt:lpstr>Презентация PowerPoint</vt:lpstr>
      <vt:lpstr>Показ теневого театра в подготовительной  группе «Как приручили тень»</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Алексей</dc:creator>
  <cp:lastModifiedBy>Алексей</cp:lastModifiedBy>
  <cp:revision>55</cp:revision>
  <dcterms:created xsi:type="dcterms:W3CDTF">2018-10-22T14:22:24Z</dcterms:created>
  <dcterms:modified xsi:type="dcterms:W3CDTF">2018-10-25T16:59:49Z</dcterms:modified>
</cp:coreProperties>
</file>